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media1.gif" ContentType="video/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7" r:id="rId2"/>
    <p:sldId id="258" r:id="rId3"/>
    <p:sldId id="260" r:id="rId4"/>
    <p:sldId id="262" r:id="rId5"/>
    <p:sldId id="264" r:id="rId6"/>
    <p:sldId id="266" r:id="rId7"/>
    <p:sldId id="267" r:id="rId8"/>
    <p:sldId id="268" r:id="rId9"/>
    <p:sldId id="270" r:id="rId10"/>
    <p:sldId id="281" r:id="rId11"/>
    <p:sldId id="271" r:id="rId12"/>
    <p:sldId id="272" r:id="rId13"/>
    <p:sldId id="282" r:id="rId14"/>
    <p:sldId id="273" r:id="rId15"/>
    <p:sldId id="274" r:id="rId16"/>
    <p:sldId id="269" r:id="rId17"/>
    <p:sldId id="275" r:id="rId18"/>
    <p:sldId id="276" r:id="rId19"/>
    <p:sldId id="280" r:id="rId20"/>
    <p:sldId id="279"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6" autoAdjust="0"/>
    <p:restoredTop sz="94631" autoAdjust="0"/>
  </p:normalViewPr>
  <p:slideViewPr>
    <p:cSldViewPr snapToGrid="0">
      <p:cViewPr varScale="1">
        <p:scale>
          <a:sx n="87" d="100"/>
          <a:sy n="87" d="100"/>
        </p:scale>
        <p:origin x="336" y="90"/>
      </p:cViewPr>
      <p:guideLst/>
    </p:cSldViewPr>
  </p:slideViewPr>
  <p:outlineViewPr>
    <p:cViewPr>
      <p:scale>
        <a:sx n="33" d="100"/>
        <a:sy n="33" d="100"/>
      </p:scale>
      <p:origin x="0" y="-6060"/>
    </p:cViewPr>
  </p:outlineViewPr>
  <p:notesTextViewPr>
    <p:cViewPr>
      <p:scale>
        <a:sx n="1" d="1"/>
        <a:sy n="1" d="1"/>
      </p:scale>
      <p:origin x="0" y="0"/>
    </p:cViewPr>
  </p:notesTextViewPr>
  <p:sorterViewPr>
    <p:cViewPr>
      <p:scale>
        <a:sx n="100" d="100"/>
        <a:sy n="100" d="100"/>
      </p:scale>
      <p:origin x="0" y="-21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5DFE9-D246-4E92-B6BE-8C6DD3A8DD70}" type="datetimeFigureOut">
              <a:rPr lang="en-US" smtClean="0"/>
              <a:t>12/10/2014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1DE1C-BB8C-48D7-A593-AE513FE0B3DA}" type="slidenum">
              <a:rPr lang="en-US" smtClean="0"/>
              <a:t>‹#›</a:t>
            </a:fld>
            <a:endParaRPr lang="en-US"/>
          </a:p>
        </p:txBody>
      </p:sp>
    </p:spTree>
    <p:extLst>
      <p:ext uri="{BB962C8B-B14F-4D97-AF65-F5344CB8AC3E}">
        <p14:creationId xmlns:p14="http://schemas.microsoft.com/office/powerpoint/2010/main" val="153970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many ways, the study of Mars provides Earth-bound scientists with a control set as they look at the processes of climate change, geophysics, and the potential for life beyond our own planet</a:t>
            </a:r>
          </a:p>
          <a:p>
            <a:r>
              <a:rPr lang="en-US" dirty="0" smtClean="0"/>
              <a:t>Unraveling the story of water on Mars is important to unlocking its climate history, which will help us understand the evolution of all the planets. Water is an essential ingredient for life as we know it. Evidence of long-term past or present water on Mars holds clues about whether Mars could ever have been a habitat for life. </a:t>
            </a:r>
          </a:p>
          <a:p>
            <a:endParaRPr lang="en-US" dirty="0"/>
          </a:p>
        </p:txBody>
      </p:sp>
      <p:sp>
        <p:nvSpPr>
          <p:cNvPr id="4" name="Slide Number Placeholder 3"/>
          <p:cNvSpPr>
            <a:spLocks noGrp="1"/>
          </p:cNvSpPr>
          <p:nvPr>
            <p:ph type="sldNum" sz="quarter" idx="10"/>
          </p:nvPr>
        </p:nvSpPr>
        <p:spPr/>
        <p:txBody>
          <a:bodyPr/>
          <a:lstStyle/>
          <a:p>
            <a:fld id="{5881DE1C-BB8C-48D7-A593-AE513FE0B3DA}" type="slidenum">
              <a:rPr lang="en-US" smtClean="0"/>
              <a:t>1</a:t>
            </a:fld>
            <a:endParaRPr lang="en-US"/>
          </a:p>
        </p:txBody>
      </p:sp>
    </p:spTree>
    <p:extLst>
      <p:ext uri="{BB962C8B-B14F-4D97-AF65-F5344CB8AC3E}">
        <p14:creationId xmlns:p14="http://schemas.microsoft.com/office/powerpoint/2010/main" val="196341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fontAlgn="ctr">
              <a:spcAft>
                <a:spcPts val="0"/>
              </a:spcAft>
              <a:buClrTx/>
              <a:buSzTx/>
              <a:buNone/>
            </a:pPr>
            <a:r>
              <a:rPr lang="en-US" sz="1200" b="1" i="1" u="sng" dirty="0" smtClean="0">
                <a:solidFill>
                  <a:srgbClr val="35B5E3"/>
                </a:solidFill>
                <a:latin typeface="CountryBlueprint" panose="00000400000000000000" pitchFamily="2" charset="2"/>
              </a:rPr>
              <a:t>CURRENT</a:t>
            </a:r>
          </a:p>
          <a:p>
            <a:pPr marL="0" lvl="0" indent="0" fontAlgn="ctr">
              <a:spcAft>
                <a:spcPts val="0"/>
              </a:spcAft>
              <a:buClrTx/>
              <a:buSzTx/>
              <a:buNone/>
            </a:pPr>
            <a:endParaRPr lang="en-US" sz="1200" b="1" i="1" u="sng" dirty="0" smtClean="0">
              <a:solidFill>
                <a:srgbClr val="35B5E3"/>
              </a:solidFill>
              <a:latin typeface="CountryBlueprint" panose="00000400000000000000" pitchFamily="2" charset="2"/>
            </a:endParaRPr>
          </a:p>
          <a:p>
            <a:pPr marL="0" lvl="0" indent="0" fontAlgn="ctr">
              <a:lnSpc>
                <a:spcPct val="110000"/>
              </a:lnSpc>
              <a:spcAft>
                <a:spcPts val="0"/>
              </a:spcAft>
              <a:buClrTx/>
              <a:buSzTx/>
              <a:buNone/>
            </a:pPr>
            <a:r>
              <a:rPr lang="en-US" sz="1400" b="1" dirty="0" smtClean="0">
                <a:solidFill>
                  <a:srgbClr val="CC66FF"/>
                </a:solidFill>
                <a:latin typeface="CountryBlueprint" panose="00000400000000000000" pitchFamily="2" charset="2"/>
              </a:rPr>
              <a:t>Flybys: </a:t>
            </a:r>
            <a:r>
              <a:rPr lang="en-US" sz="1200" dirty="0" smtClean="0">
                <a:solidFill>
                  <a:prstClr val="white">
                    <a:lumMod val="85000"/>
                  </a:prstClr>
                </a:solidFill>
                <a:latin typeface="MV Boli" panose="02000500030200090000" pitchFamily="2" charset="0"/>
                <a:cs typeface="MV Boli" panose="02000500030200090000" pitchFamily="2" charset="0"/>
              </a:rPr>
              <a:t>When we were just starting out in solar system exploration, the very first missions simply flew by Mars, taking as many pictures as possible on their way past</a:t>
            </a:r>
          </a:p>
          <a:p>
            <a:pPr marL="0" lvl="0" indent="0" fontAlgn="ctr">
              <a:lnSpc>
                <a:spcPct val="110000"/>
              </a:lnSpc>
              <a:spcAft>
                <a:spcPts val="0"/>
              </a:spcAft>
              <a:buClrTx/>
              <a:buSzTx/>
              <a:buNone/>
            </a:pPr>
            <a:endParaRPr lang="en-US" sz="1200" dirty="0" smtClean="0">
              <a:solidFill>
                <a:prstClr val="white">
                  <a:lumMod val="85000"/>
                </a:prstClr>
              </a:solidFill>
              <a:latin typeface="MV Boli" panose="02000500030200090000" pitchFamily="2" charset="0"/>
              <a:cs typeface="MV Boli" panose="02000500030200090000" pitchFamily="2" charset="0"/>
            </a:endParaRPr>
          </a:p>
          <a:p>
            <a:pPr marL="0" lvl="0" indent="0" fontAlgn="ctr">
              <a:lnSpc>
                <a:spcPct val="110000"/>
              </a:lnSpc>
              <a:spcAft>
                <a:spcPts val="0"/>
              </a:spcAft>
              <a:buClrTx/>
              <a:buSzTx/>
              <a:buNone/>
            </a:pPr>
            <a:r>
              <a:rPr lang="en-US" sz="1200" dirty="0" smtClean="0">
                <a:solidFill>
                  <a:prstClr val="white">
                    <a:lumMod val="85000"/>
                  </a:prstClr>
                </a:solidFill>
                <a:latin typeface="MV Boli" panose="02000500030200090000" pitchFamily="2" charset="0"/>
                <a:cs typeface="MV Boli" panose="02000500030200090000" pitchFamily="2" charset="0"/>
              </a:rPr>
              <a:t>Flyby missions include: </a:t>
            </a:r>
            <a:r>
              <a:rPr lang="en-US" sz="1200" b="1" i="1" dirty="0" smtClean="0">
                <a:solidFill>
                  <a:srgbClr val="35B5E3"/>
                </a:solidFill>
                <a:latin typeface="CountryBlueprint" panose="00000400000000000000" pitchFamily="2" charset="2"/>
                <a:cs typeface="MV Boli" panose="02000500030200090000" pitchFamily="2" charset="0"/>
              </a:rPr>
              <a:t>Mariner 3-4 | Mariner 6-7Orbiters: Mariner 8-9 | Viking 1-2 | Mars Observer | Mars Global Surveyor | Mars Climate Orbiter | 2001 Mars Odyssey | Mars Express | Mars Reconnaissance Orbiter | Mars Atmosphere and Volatile Evolution | NASA In 2016 ExoMars Orbiter</a:t>
            </a:r>
          </a:p>
          <a:p>
            <a:pPr marL="0" lvl="0" indent="0" fontAlgn="ctr">
              <a:spcAft>
                <a:spcPts val="0"/>
              </a:spcAft>
              <a:buClrTx/>
              <a:buSzTx/>
              <a:buNone/>
            </a:pPr>
            <a:endParaRPr lang="en-US" sz="1200" b="1" i="1" dirty="0" smtClean="0">
              <a:solidFill>
                <a:srgbClr val="35B5E3"/>
              </a:solidFill>
              <a:latin typeface="CountryBlueprint" panose="00000400000000000000" pitchFamily="2" charset="2"/>
              <a:cs typeface="MV Boli" panose="02000500030200090000" pitchFamily="2" charset="0"/>
            </a:endParaRPr>
          </a:p>
          <a:p>
            <a:pPr marL="0" lvl="0" indent="0" fontAlgn="ctr">
              <a:spcAft>
                <a:spcPts val="0"/>
              </a:spcAft>
              <a:buClrTx/>
              <a:buSzTx/>
              <a:buNone/>
            </a:pPr>
            <a:endParaRPr lang="en-US" sz="1000" b="1" dirty="0" smtClean="0">
              <a:solidFill>
                <a:prstClr val="white"/>
              </a:solidFill>
              <a:latin typeface="Arial" panose="020B0604020202020204" pitchFamily="34" charset="0"/>
            </a:endParaRPr>
          </a:p>
          <a:p>
            <a:pPr marL="0" lvl="0" indent="0" fontAlgn="ctr">
              <a:spcAft>
                <a:spcPts val="0"/>
              </a:spcAft>
              <a:buClrTx/>
              <a:buSzTx/>
              <a:buNone/>
            </a:pPr>
            <a:r>
              <a:rPr lang="en-US" sz="1400" b="1" dirty="0" smtClean="0">
                <a:solidFill>
                  <a:srgbClr val="CC66FF"/>
                </a:solidFill>
                <a:latin typeface="CountryBlueprint" panose="00000400000000000000" pitchFamily="2" charset="2"/>
              </a:rPr>
              <a:t>Landers &amp; Rovers:</a:t>
            </a:r>
          </a:p>
          <a:p>
            <a:pPr marL="0" lvl="0" indent="0" fontAlgn="ctr">
              <a:spcAft>
                <a:spcPts val="0"/>
              </a:spcAft>
              <a:buClrTx/>
              <a:buSzTx/>
              <a:buNone/>
            </a:pPr>
            <a:r>
              <a:rPr lang="en-US" sz="1200" dirty="0" smtClean="0">
                <a:solidFill>
                  <a:prstClr val="white"/>
                </a:solidFill>
                <a:latin typeface="MV Boli" panose="02000500030200090000" pitchFamily="2" charset="0"/>
                <a:cs typeface="MV Boli" panose="02000500030200090000" pitchFamily="2" charset="0"/>
              </a:rPr>
              <a:t>Then, with even more capabilities over the years, we began to land on the surface. Today, we're not only landing in one place, but have shown that we can be mobile on the surface of Mars</a:t>
            </a:r>
            <a:br>
              <a:rPr lang="en-US" sz="1200" dirty="0" smtClean="0">
                <a:solidFill>
                  <a:prstClr val="white"/>
                </a:solidFill>
                <a:latin typeface="MV Boli" panose="02000500030200090000" pitchFamily="2" charset="0"/>
                <a:cs typeface="MV Boli" panose="02000500030200090000" pitchFamily="2" charset="0"/>
              </a:rPr>
            </a:br>
            <a:r>
              <a:rPr lang="en-US" sz="1200" dirty="0" smtClean="0">
                <a:solidFill>
                  <a:prstClr val="white"/>
                </a:solidFill>
                <a:latin typeface="MV Boli" panose="02000500030200090000" pitchFamily="2" charset="0"/>
                <a:cs typeface="MV Boli" panose="02000500030200090000" pitchFamily="2" charset="0"/>
              </a:rPr>
              <a:t>Landed missions include:</a:t>
            </a:r>
            <a:r>
              <a:rPr lang="en-US" sz="1200" dirty="0" smtClean="0">
                <a:solidFill>
                  <a:prstClr val="white"/>
                </a:solidFill>
                <a:latin typeface="CountryBlueprint" panose="00000400000000000000" pitchFamily="2" charset="2"/>
                <a:cs typeface="MV Boli" panose="02000500030200090000" pitchFamily="2" charset="0"/>
              </a:rPr>
              <a:t> </a:t>
            </a:r>
            <a:r>
              <a:rPr lang="en-US" sz="1200" b="1" i="1" dirty="0" smtClean="0">
                <a:solidFill>
                  <a:srgbClr val="35B5E3"/>
                </a:solidFill>
                <a:latin typeface="CountryBlueprint" panose="00000400000000000000" pitchFamily="2" charset="2"/>
                <a:cs typeface="MV Boli" panose="02000500030200090000" pitchFamily="2" charset="0"/>
              </a:rPr>
              <a:t>Viking 1-2 | Pathfinder | Polar Lander/Deep Space 2 | Mars Exploration Rovers | Phoenix | Mars Science Laboratory | NASA In 2018 </a:t>
            </a:r>
            <a:r>
              <a:rPr lang="en-US" sz="1200" b="1" i="1" dirty="0" err="1" smtClean="0">
                <a:solidFill>
                  <a:srgbClr val="35B5E3"/>
                </a:solidFill>
                <a:latin typeface="CountryBlueprint" panose="00000400000000000000" pitchFamily="2" charset="2"/>
                <a:cs typeface="MV Boli" panose="02000500030200090000" pitchFamily="2" charset="0"/>
              </a:rPr>
              <a:t>Exomars</a:t>
            </a:r>
            <a:r>
              <a:rPr lang="en-US" sz="1200" b="1" i="1" dirty="0" smtClean="0">
                <a:solidFill>
                  <a:srgbClr val="35B5E3"/>
                </a:solidFill>
                <a:latin typeface="CountryBlueprint" panose="00000400000000000000" pitchFamily="2" charset="2"/>
                <a:cs typeface="MV Boli" panose="02000500030200090000" pitchFamily="2" charset="0"/>
              </a:rPr>
              <a:t> Rover | 2020 Mission Plans</a:t>
            </a:r>
            <a:endParaRPr lang="en-US" sz="1600" b="1" i="1" dirty="0" smtClean="0">
              <a:solidFill>
                <a:srgbClr val="35B5E3"/>
              </a:solidFill>
              <a:latin typeface="CountryBlueprint" panose="00000400000000000000" pitchFamily="2" charset="2"/>
              <a:cs typeface="MV Boli" panose="02000500030200090000" pitchFamily="2" charset="0"/>
            </a:endParaRPr>
          </a:p>
          <a:p>
            <a:endParaRPr lang="en-US" sz="1200" dirty="0" smtClean="0"/>
          </a:p>
          <a:p>
            <a:pPr marL="0" lvl="0" indent="0" fontAlgn="ctr">
              <a:spcAft>
                <a:spcPts val="0"/>
              </a:spcAft>
              <a:buClrTx/>
              <a:buSzTx/>
              <a:buNone/>
            </a:pPr>
            <a:endParaRPr lang="en-US" sz="1200" b="1" i="1" u="sng" dirty="0" smtClean="0">
              <a:solidFill>
                <a:srgbClr val="35B5E3"/>
              </a:solidFill>
              <a:latin typeface="CountryBlueprint" panose="00000400000000000000" pitchFamily="2" charset="2"/>
              <a:cs typeface="MV Boli" panose="02000500030200090000" pitchFamily="2" charset="0"/>
            </a:endParaRPr>
          </a:p>
          <a:p>
            <a:pPr marL="0" lvl="0" indent="0" fontAlgn="ctr">
              <a:spcAft>
                <a:spcPts val="0"/>
              </a:spcAft>
              <a:buClrTx/>
              <a:buSzTx/>
              <a:buNone/>
            </a:pPr>
            <a:r>
              <a:rPr lang="en-US" sz="1200" b="1" i="1" u="sng" dirty="0" smtClean="0">
                <a:solidFill>
                  <a:srgbClr val="35B5E3"/>
                </a:solidFill>
                <a:latin typeface="CountryBlueprint" panose="00000400000000000000" pitchFamily="2" charset="2"/>
                <a:cs typeface="MV Boli" panose="02000500030200090000" pitchFamily="2" charset="0"/>
              </a:rPr>
              <a:t>Future </a:t>
            </a:r>
          </a:p>
          <a:p>
            <a:pPr marL="0" lvl="0" indent="0" fontAlgn="ctr">
              <a:spcAft>
                <a:spcPts val="0"/>
              </a:spcAft>
              <a:buClrTx/>
              <a:buSzTx/>
              <a:buNone/>
            </a:pPr>
            <a:endParaRPr lang="en-US" sz="1000" b="1" dirty="0" smtClean="0">
              <a:solidFill>
                <a:srgbClr val="CC66FF"/>
              </a:solidFill>
              <a:latin typeface="CountryBlueprint" panose="00000400000000000000" pitchFamily="2" charset="2"/>
            </a:endParaRPr>
          </a:p>
          <a:p>
            <a:pPr marL="0" lvl="0" indent="0" fontAlgn="ctr">
              <a:spcAft>
                <a:spcPts val="0"/>
              </a:spcAft>
              <a:buClrTx/>
              <a:buSzTx/>
              <a:buNone/>
            </a:pPr>
            <a:r>
              <a:rPr lang="en-US" sz="1100" b="1" dirty="0" smtClean="0">
                <a:solidFill>
                  <a:srgbClr val="CC66FF"/>
                </a:solidFill>
                <a:latin typeface="CountryBlueprint" panose="00000400000000000000" pitchFamily="2" charset="2"/>
              </a:rPr>
              <a:t>Subsurface Explorers: </a:t>
            </a:r>
            <a:r>
              <a:rPr lang="en-US" dirty="0" smtClean="0">
                <a:solidFill>
                  <a:schemeClr val="tx1">
                    <a:lumMod val="85000"/>
                  </a:schemeClr>
                </a:solidFill>
                <a:latin typeface="MV Boli" panose="02000500030200090000" pitchFamily="2" charset="0"/>
                <a:cs typeface="MV Boli" panose="02000500030200090000" pitchFamily="2" charset="0"/>
              </a:rPr>
              <a:t>Going below the ground will tell us more about the geology of the planet, the presence of water, and maybe even clues about whether Mars was ever a habitat for life</a:t>
            </a:r>
            <a:r>
              <a:rPr lang="en-US" dirty="0" smtClean="0">
                <a:solidFill>
                  <a:srgbClr val="CC66FF"/>
                </a:solidFill>
                <a:latin typeface="MV Boli" panose="02000500030200090000" pitchFamily="2" charset="0"/>
                <a:cs typeface="MV Boli" panose="02000500030200090000" pitchFamily="2" charset="0"/>
              </a:rPr>
              <a:t/>
            </a:r>
            <a:br>
              <a:rPr lang="en-US" dirty="0" smtClean="0">
                <a:solidFill>
                  <a:srgbClr val="CC66FF"/>
                </a:solidFill>
                <a:latin typeface="MV Boli" panose="02000500030200090000" pitchFamily="2" charset="0"/>
                <a:cs typeface="MV Boli" panose="02000500030200090000" pitchFamily="2" charset="0"/>
              </a:rPr>
            </a:br>
            <a:endParaRPr lang="en-US" dirty="0" smtClean="0">
              <a:solidFill>
                <a:srgbClr val="CC66FF"/>
              </a:solidFill>
              <a:latin typeface="MV Boli" panose="02000500030200090000" pitchFamily="2" charset="0"/>
              <a:cs typeface="MV Boli" panose="02000500030200090000" pitchFamily="2" charset="0"/>
            </a:endParaRPr>
          </a:p>
          <a:p>
            <a:pPr marL="0" lvl="0" indent="0" fontAlgn="ctr">
              <a:spcAft>
                <a:spcPts val="0"/>
              </a:spcAft>
              <a:buClrTx/>
              <a:buSzTx/>
              <a:buNone/>
            </a:pPr>
            <a:r>
              <a:rPr lang="en-US" b="1" dirty="0" smtClean="0">
                <a:solidFill>
                  <a:srgbClr val="CC66FF"/>
                </a:solidFill>
                <a:latin typeface="CountryBlueprint" panose="00000400000000000000" pitchFamily="2" charset="2"/>
              </a:rPr>
              <a:t>Sample Returns: </a:t>
            </a:r>
            <a:r>
              <a:rPr lang="en-US" sz="1100" dirty="0" smtClean="0">
                <a:solidFill>
                  <a:schemeClr val="tx1">
                    <a:lumMod val="85000"/>
                  </a:schemeClr>
                </a:solidFill>
                <a:latin typeface="MV Boli" panose="02000500030200090000" pitchFamily="2" charset="0"/>
                <a:cs typeface="MV Boli" panose="02000500030200090000" pitchFamily="2" charset="0"/>
              </a:rPr>
              <a:t>Bringing samples of Martian rocks, soils, and atmosphere back to Earth would give us the opportunity to study the red planet close-up, in laboratories here on Earth</a:t>
            </a:r>
          </a:p>
          <a:p>
            <a:pPr marL="0" lvl="0" indent="0" fontAlgn="ctr">
              <a:spcAft>
                <a:spcPts val="0"/>
              </a:spcAft>
              <a:buClrTx/>
              <a:buSzTx/>
              <a:buNone/>
            </a:pPr>
            <a:endParaRPr lang="en-US" sz="1100" dirty="0" smtClean="0">
              <a:solidFill>
                <a:schemeClr val="tx1">
                  <a:lumMod val="85000"/>
                </a:schemeClr>
              </a:solidFill>
              <a:latin typeface="MV Boli" panose="02000500030200090000" pitchFamily="2" charset="0"/>
              <a:cs typeface="MV Boli" panose="02000500030200090000" pitchFamily="2" charset="0"/>
            </a:endParaRPr>
          </a:p>
          <a:p>
            <a:pPr marL="0" indent="0" fontAlgn="ctr">
              <a:spcAft>
                <a:spcPts val="0"/>
              </a:spcAft>
              <a:buClrTx/>
              <a:buSzTx/>
              <a:buNone/>
            </a:pPr>
            <a:r>
              <a:rPr lang="en-US" dirty="0" smtClean="0"/>
              <a:t>Mars 2020 rover, seeking signs of past life, also will demonstrate new technologies that could help astronauts survive on Mars. </a:t>
            </a:r>
          </a:p>
          <a:p>
            <a:pPr marL="0" lvl="0" indent="0" fontAlgn="ctr">
              <a:spcAft>
                <a:spcPts val="0"/>
              </a:spcAft>
              <a:buClrTx/>
              <a:buSzTx/>
              <a:buNone/>
            </a:pPr>
            <a:r>
              <a:rPr lang="en-US" dirty="0" smtClean="0"/>
              <a:t>NASA is developing the capabilities needed to </a:t>
            </a:r>
            <a:r>
              <a:rPr lang="en-US" b="1" dirty="0" smtClean="0"/>
              <a:t>send humans to an asteroid by 2025 and Mars in the 2030s </a:t>
            </a:r>
            <a:r>
              <a:rPr lang="en-US" dirty="0" smtClean="0"/>
              <a:t>- goals outlined in the bipartisan NASA Authorization Act of 2010 and in the U.S. National Space Policy, also issued in 2010. </a:t>
            </a:r>
            <a:r>
              <a:rPr lang="en-US" b="1" dirty="0" smtClean="0"/>
              <a:t>Mars is a rich destination for scientific discovery and robotic and human exploration as we expand our presence into the solar system. Its formation and evolution are comparable to Earth, helping us learn more about our own planet's history and future.</a:t>
            </a:r>
          </a:p>
          <a:p>
            <a:pPr marL="0" lvl="0" indent="0" fontAlgn="ctr">
              <a:spcAft>
                <a:spcPts val="0"/>
              </a:spcAft>
              <a:buClrTx/>
              <a:buSzTx/>
              <a:buNone/>
            </a:pPr>
            <a:endParaRPr lang="en-US" b="1" dirty="0" smtClean="0">
              <a:solidFill>
                <a:schemeClr val="tx1">
                  <a:lumMod val="85000"/>
                </a:schemeClr>
              </a:solidFill>
              <a:latin typeface="MV Boli" panose="02000500030200090000" pitchFamily="2" charset="0"/>
              <a:cs typeface="MV Boli" panose="02000500030200090000" pitchFamily="2" charset="0"/>
            </a:endParaRPr>
          </a:p>
          <a:p>
            <a:pPr marL="0" lvl="0" indent="0" defTabSz="914400" eaLnBrk="0" fontAlgn="base" hangingPunct="0">
              <a:spcBef>
                <a:spcPct val="0"/>
              </a:spcBef>
              <a:spcAft>
                <a:spcPct val="0"/>
              </a:spcAft>
              <a:buClrTx/>
              <a:buSzTx/>
              <a:buNone/>
            </a:pPr>
            <a:r>
              <a:rPr lang="en-US" altLang="en-US" sz="1200" dirty="0" smtClean="0">
                <a:solidFill>
                  <a:schemeClr val="tx1">
                    <a:lumMod val="85000"/>
                  </a:schemeClr>
                </a:solidFill>
                <a:latin typeface="MV Boli" panose="02000500030200090000" pitchFamily="2" charset="0"/>
                <a:cs typeface="MV Boli" panose="02000500030200090000" pitchFamily="2" charset="0"/>
              </a:rPr>
              <a:t>Over one hundred years ago, in 1903, human flight on Earth began with the Wright Brothers' epic flight at Kitty Hawk. Today, scientists and engineers hope to fly a Mars airplane sometime in the next decade. Current research is underway to design an airplane that could navigate on its own without human pilots. These airplanes would be able to gather better images of the surface and cover more territory than current orbiter or rover technologies allow.</a:t>
            </a:r>
          </a:p>
          <a:p>
            <a:pPr marL="0" lvl="0" indent="0" defTabSz="914400" eaLnBrk="0" fontAlgn="base" hangingPunct="0">
              <a:spcBef>
                <a:spcPct val="0"/>
              </a:spcBef>
              <a:spcAft>
                <a:spcPct val="0"/>
              </a:spcAft>
              <a:buClrTx/>
              <a:buSzTx/>
              <a:buNone/>
            </a:pPr>
            <a:r>
              <a:rPr lang="en-US" altLang="en-US" sz="1200" dirty="0" smtClean="0">
                <a:solidFill>
                  <a:schemeClr val="tx1">
                    <a:lumMod val="85000"/>
                  </a:schemeClr>
                </a:solidFill>
                <a:latin typeface="MV Boli" panose="02000500030200090000" pitchFamily="2" charset="0"/>
                <a:cs typeface="MV Boli" panose="02000500030200090000" pitchFamily="2" charset="0"/>
              </a:rPr>
              <a:t>Because the Martian atmosphere is so thin, taking off from the ground would require very big wings or a very fast take-off. One solution to this problem is to have the airplane drop off an entry vehicle as it is coming into the Martian sky. As the plane drops off, the wings would unfold and it would start flying, powered either by batteries or by gliding through the air. A likely place to fly airplanes would be in valleys or other interesting places where there is a lot to see over great distances.</a:t>
            </a:r>
          </a:p>
          <a:p>
            <a:pPr marL="0" lvl="0" indent="0" defTabSz="914400" eaLnBrk="0" fontAlgn="base" hangingPunct="0">
              <a:spcBef>
                <a:spcPct val="0"/>
              </a:spcBef>
              <a:spcAft>
                <a:spcPct val="0"/>
              </a:spcAft>
              <a:buClrTx/>
              <a:buSzTx/>
              <a:buNone/>
            </a:pPr>
            <a:r>
              <a:rPr lang="en-US" altLang="en-US" sz="1200" dirty="0" smtClean="0">
                <a:solidFill>
                  <a:schemeClr val="tx1">
                    <a:lumMod val="85000"/>
                  </a:schemeClr>
                </a:solidFill>
                <a:latin typeface="MV Boli" panose="02000500030200090000" pitchFamily="2" charset="0"/>
                <a:cs typeface="MV Boli" panose="02000500030200090000" pitchFamily="2" charset="0"/>
              </a:rPr>
              <a:t>Although this flight would be relatively short (less than an hour), and shorter than a balloon flight, an airplane is more controllable and can be directed to closely approach areas of scientific interest. To receive even more data from an airplane, engineers are also engaged in further research that will give them insight into how to make a Mars airplane stay aloft for longer periods of time.</a:t>
            </a:r>
          </a:p>
          <a:p>
            <a:pPr marL="0" lvl="0" indent="0" defTabSz="914400" eaLnBrk="0" fontAlgn="base" hangingPunct="0">
              <a:spcBef>
                <a:spcPct val="0"/>
              </a:spcBef>
              <a:spcAft>
                <a:spcPct val="0"/>
              </a:spcAft>
              <a:buClrTx/>
              <a:buSzTx/>
              <a:buNone/>
            </a:pPr>
            <a:r>
              <a:rPr lang="en-US" altLang="en-US" dirty="0" smtClean="0">
                <a:solidFill>
                  <a:schemeClr val="tx1">
                    <a:lumMod val="85000"/>
                  </a:schemeClr>
                </a:solidFill>
                <a:latin typeface="CountryBlueprint" panose="00000400000000000000" pitchFamily="2" charset="2"/>
                <a:cs typeface="Arial" panose="020B0604020202020204" pitchFamily="34" charset="0"/>
              </a:rPr>
              <a:t/>
            </a:r>
            <a:br>
              <a:rPr lang="en-US" altLang="en-US" dirty="0" smtClean="0">
                <a:solidFill>
                  <a:schemeClr val="tx1">
                    <a:lumMod val="85000"/>
                  </a:schemeClr>
                </a:solidFill>
                <a:latin typeface="CountryBlueprint" panose="00000400000000000000" pitchFamily="2" charset="2"/>
                <a:cs typeface="Arial" panose="020B0604020202020204" pitchFamily="34" charset="0"/>
              </a:rPr>
            </a:br>
            <a:endParaRPr lang="en-US" altLang="en-US" dirty="0" smtClean="0">
              <a:solidFill>
                <a:schemeClr val="tx1">
                  <a:lumMod val="85000"/>
                </a:schemeClr>
              </a:solidFill>
              <a:latin typeface="CountryBlueprint" panose="00000400000000000000" pitchFamily="2" charset="2"/>
              <a:cs typeface="Arial" panose="020B0604020202020204" pitchFamily="34" charset="0"/>
            </a:endParaRPr>
          </a:p>
          <a:p>
            <a:endParaRPr lang="en-US" dirty="0" smtClean="0">
              <a:solidFill>
                <a:schemeClr val="tx1">
                  <a:lumMod val="85000"/>
                </a:schemeClr>
              </a:solidFill>
              <a:latin typeface="CountryBlueprint" panose="00000400000000000000" pitchFamily="2" charset="2"/>
            </a:endParaRPr>
          </a:p>
          <a:p>
            <a:pPr marL="0" lvl="0" indent="0" fontAlgn="ctr">
              <a:spcAft>
                <a:spcPts val="0"/>
              </a:spcAft>
              <a:buClrTx/>
              <a:buSzTx/>
              <a:buNone/>
            </a:pPr>
            <a:endParaRPr lang="en-US" dirty="0" smtClean="0">
              <a:solidFill>
                <a:schemeClr val="tx1">
                  <a:lumMod val="85000"/>
                </a:schemeClr>
              </a:solidFill>
              <a:latin typeface="MV Boli" panose="02000500030200090000" pitchFamily="2" charset="0"/>
              <a:cs typeface="MV Boli" panose="02000500030200090000" pitchFamily="2"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5881DE1C-BB8C-48D7-A593-AE513FE0B3DA}" type="slidenum">
              <a:rPr lang="en-US" smtClean="0"/>
              <a:t>3</a:t>
            </a:fld>
            <a:endParaRPr lang="en-US"/>
          </a:p>
        </p:txBody>
      </p:sp>
    </p:spTree>
    <p:extLst>
      <p:ext uri="{BB962C8B-B14F-4D97-AF65-F5344CB8AC3E}">
        <p14:creationId xmlns:p14="http://schemas.microsoft.com/office/powerpoint/2010/main" val="2501577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81DE1C-BB8C-48D7-A593-AE513FE0B3DA}" type="slidenum">
              <a:rPr lang="en-US" smtClean="0"/>
              <a:t>4</a:t>
            </a:fld>
            <a:endParaRPr lang="en-US"/>
          </a:p>
        </p:txBody>
      </p:sp>
    </p:spTree>
    <p:extLst>
      <p:ext uri="{BB962C8B-B14F-4D97-AF65-F5344CB8AC3E}">
        <p14:creationId xmlns:p14="http://schemas.microsoft.com/office/powerpoint/2010/main" val="1979473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Racing toward Mars, 10 minutes before reaching the atmosphere, the cruise stage ejects and then burns up in the atmosphere. Mission complete, cruise stage. Thanks for bringing the Curiosity rover 354 million miles (570 million kilometers) through the cold void of space. On the heat shield, an instrument named MEDLI turns on. It's ready to measure how hot the spacecraft gets from the extreme friction of a rapid descent through the Martian atmosphere. Predictions are two times hotter than the space shuttle upon Earth entry! It will also measure how the spacecraft's orientation changes in interacting with the dynamic atmosphere. Engineers are excited about this data, the first collected in the atmosphere since the 1970s Viking landers. It will help improve the design of future missions to Mars, making them safer, more reliable, and lighter weight!</a:t>
            </a:r>
          </a:p>
          <a:p>
            <a:r>
              <a:rPr lang="en-US" dirty="0" smtClean="0"/>
              <a:t>A brand-new method for guided entry and precision landing. Going a ripping 5.8 kilometers per second, the spacecraft ejects two solid tungsten weights - each about 165 pounds (75 kilograms) and the size of a laptop-- shifting the spacecraft's center of mass. With small thrusters at the ready, the </a:t>
            </a:r>
            <a:r>
              <a:rPr lang="en-US" dirty="0" err="1" smtClean="0"/>
              <a:t>aeroshell</a:t>
            </a:r>
            <a:r>
              <a:rPr lang="en-US" dirty="0" smtClean="0"/>
              <a:t> containing the Mars rover Curiosity can now generate lift and use it. That helps improve landing accuracy from hundreds of miles to about 12 miles (20 kilometers). For comparison, the Mars Phoenix Lander had a landing ellipse the size of Gale Crater, but the Mars rover Curiosity will land within a small area inside of Gale. Talk about self control! It's a big deal. It means we can go places we've never gone before, able to land safely in thousands of sites rather than a handful. It means that, no matter where it lands, the rover can be in driving range of the rocks and minerals that may hold clues to the possibility of life on Mars.</a:t>
            </a:r>
          </a:p>
          <a:p>
            <a:r>
              <a:rPr lang="en-US" dirty="0" smtClean="0"/>
              <a:t>Get ready, get set, go! From the official starting line of entry, descent, and landing (EDL), it's all about self-steering! Entering the atmosphere almost 80 miles (125 kilometers) above the </a:t>
            </a:r>
            <a:r>
              <a:rPr lang="en-US" dirty="0" err="1" smtClean="0"/>
              <a:t>martian</a:t>
            </a:r>
            <a:r>
              <a:rPr lang="en-US" dirty="0" smtClean="0"/>
              <a:t> surface, wind shear in the upper atmosphere swipes violently at the spacecraft. Taming this wild ride, small thrusters on the </a:t>
            </a:r>
            <a:r>
              <a:rPr lang="en-US" dirty="0" err="1" smtClean="0"/>
              <a:t>backshell</a:t>
            </a:r>
            <a:r>
              <a:rPr lang="en-US" dirty="0" smtClean="0"/>
              <a:t> adjust the angle and direction of the spacecraft's lift to head toward the landing site. Carving a path through the </a:t>
            </a:r>
            <a:r>
              <a:rPr lang="en-US" dirty="0" err="1" smtClean="0"/>
              <a:t>martian</a:t>
            </a:r>
            <a:r>
              <a:rPr lang="en-US" dirty="0" smtClean="0"/>
              <a:t> atmosphere in a series of "S-shaped" curves, the </a:t>
            </a:r>
            <a:r>
              <a:rPr lang="en-US" dirty="0" err="1" smtClean="0"/>
              <a:t>aeroshell</a:t>
            </a:r>
            <a:r>
              <a:rPr lang="en-US" dirty="0" smtClean="0"/>
              <a:t> begins to slow down dramatically from 13,200 mph to 1,000 mph (5.9 kilometers per second to 0.45 kilometers per second)</a:t>
            </a:r>
          </a:p>
          <a:p>
            <a:r>
              <a:rPr lang="en-US" dirty="0" smtClean="0"/>
              <a:t>Eighty seconds after entering the atmosphere, it's hotter than hot! Due to the spacecraft's huge size*, the heat shield reaches the hottest temperature ever for any Mars entry vehicle, about 3,800 degrees Fahrenheit (2,100 degrees Celsius). Engineers had to coat the entire outside with a honeycomb of special materials to avoid any "melt downs"! As hot as it gets on the outside, though, the Curiosity rover stays at a cozy temperature of 32 to 77 degrees Fahrenheit (0-25 degrees Celsius) inside the </a:t>
            </a:r>
            <a:r>
              <a:rPr lang="en-US" dirty="0" err="1" smtClean="0"/>
              <a:t>aeroshell</a:t>
            </a:r>
            <a:r>
              <a:rPr lang="en-US" dirty="0" smtClean="0"/>
              <a:t>.</a:t>
            </a:r>
            <a:br>
              <a:rPr lang="en-US" dirty="0" smtClean="0"/>
            </a:br>
            <a:r>
              <a:rPr lang="en-US" dirty="0" smtClean="0"/>
              <a:t>About 14.8 feet (4.5 meters) in diameter and some 6,950 pounds (3,152 kilograms)!</a:t>
            </a:r>
          </a:p>
          <a:p>
            <a:r>
              <a:rPr lang="en-US" dirty="0" smtClean="0"/>
              <a:t>Hold on tight as friction in the atmosphere slams on the "brakes"! The heat shield takes the brunt of it, slowing the spacecraft from 13,200 to 1,000 miles per hour (5.9 to 0.45 kilometers per second). That's reducing about 90 percent of the kinetic energy the spacecraft had when it first hit the atmosphere.</a:t>
            </a:r>
          </a:p>
          <a:p>
            <a:r>
              <a:rPr lang="en-US" dirty="0" smtClean="0"/>
              <a:t>The capsule's shape and mass offset keeps the air pressure lower on one side of the capsule, producing lift. That's a little like the way airplane wings work. They change angles and tilt to create lower air pressure on top and greater on the bottom, creating the lift that allows them to fly. Yet, unlike birds or your average plane, the spacecraft is travelling at hypersonic speeds-that's more than Mach 5! At that speed, molecules of air break apart, creating hot plasma around the spacecraft. Shock waves cause air density and pressure to waver dramatically, so being quick to respond by design is vital.</a:t>
            </a:r>
          </a:p>
          <a:p>
            <a:r>
              <a:rPr lang="en-US" dirty="0" smtClean="0"/>
              <a:t>Whoosh! Out pops the parachute, about 255 seconds after entry and 7 miles (11 kilometers) above the </a:t>
            </a:r>
            <a:r>
              <a:rPr lang="en-US" dirty="0" err="1" smtClean="0"/>
              <a:t>martian</a:t>
            </a:r>
            <a:r>
              <a:rPr lang="en-US" dirty="0" smtClean="0"/>
              <a:t> surface. Think of looking out your window on your next long-distance plane ride-it roughly opens at the same height of a commercial passenger plane. But, now imagine rushing down from that height at 900 miles per hour (405 meters per second). That's Mach 2, the top speed of an F18 fighter jet! Luckily, the parachute slows the spacecraft down a lot more, about 9% of its original energy on atmospheric entry. Using the same shape and materials as past Mars landers and rovers, Curiosity's parachute is over two times larger by area than those used for the Mars Phoenix lander and the Mars Exploration Rovers Spirit and Opportunity.</a:t>
            </a:r>
          </a:p>
          <a:p>
            <a:r>
              <a:rPr lang="en-US" dirty="0" smtClean="0"/>
              <a:t>When the spacecraft is about 5 miles (8 kilometers) above the surface of Mars, zipping down now at a mere Mach .7 (about 310 miles per hour or 140 meters per second), the heat shield pops off and drops away. Bye </a:t>
            </a:r>
            <a:r>
              <a:rPr lang="en-US" dirty="0" err="1" smtClean="0"/>
              <a:t>bye</a:t>
            </a:r>
            <a:r>
              <a:rPr lang="en-US" dirty="0" smtClean="0"/>
              <a:t>, heat shield. Job "well done" and a "toast" to you! You took a lot of heat in getting the job done!</a:t>
            </a:r>
            <a:br>
              <a:rPr lang="en-US" dirty="0" smtClean="0"/>
            </a:br>
            <a:r>
              <a:rPr lang="en-US" dirty="0" smtClean="0"/>
              <a:t/>
            </a:r>
            <a:br>
              <a:rPr lang="en-US" dirty="0" smtClean="0"/>
            </a:br>
            <a:r>
              <a:rPr lang="en-US" dirty="0" smtClean="0"/>
              <a:t>With the heat shield whisked away, it's a little like taking off a lens cap. The Mars Descent Imager now has a clear view for recording the first ever video of a Mars landing. This movie can give us a "rover's eye" view of the rapidly approaching Martian surface as if we were landing with it.</a:t>
            </a:r>
          </a:p>
          <a:p>
            <a:r>
              <a:rPr lang="en-US" dirty="0" smtClean="0"/>
              <a:t>he camera's taking pictures, but whoa, what's measuring how far the spacecraft is from the ground? That would be the radar system, calculating speed and altitude with six radar beams. Without it, we could only estimate the spacecraft's height in the air within plus or minus 6,500 feet (2,000 meters). When you're trying to land softly, that's too much mystery! Engineers want radar lock by the time the rover is about 1.2 miles (3 kilometers) above the surface so that the spacecraft can figure out when to start powered descent. Too early and the spacecraft will run out of fuel. Too late and the spacecraft won't have enough time to stop before hitting the ground. While the radar only has to function for two minutes, it's so important that engineers tested it over 100 hours, dangling it from a helicopter over the Mojave and Death Valley.</a:t>
            </a:r>
          </a:p>
          <a:p>
            <a:r>
              <a:rPr lang="en-US" dirty="0" smtClean="0"/>
              <a:t>Time to take a deep breath, let go of our security devices, and commit to brief free fall. Some 80 seconds after heat shield separation, the </a:t>
            </a:r>
            <a:r>
              <a:rPr lang="en-US" dirty="0" err="1" smtClean="0"/>
              <a:t>backshell</a:t>
            </a:r>
            <a:r>
              <a:rPr lang="en-US" dirty="0" smtClean="0"/>
              <a:t>, with its parachute still attached, separates and flies off from the descent stage. For engineers, it's like the feeling of jumping out of a plane for the first time: it's a leap of faith, based on a lot of hard work and prior training, but still breathtaking. With the rover tucked underneath and acting as its computer "brains," the descent stage is now on its own, about 0.9 miles (1.6 kilometers) above the ground and traveling 180 miles per hour (about 80 meters per second). Almost home! </a:t>
            </a:r>
            <a:r>
              <a:rPr lang="en-US" b="1" dirty="0" smtClean="0"/>
              <a:t>Powered Descent: Retrorockets </a:t>
            </a:r>
            <a:r>
              <a:rPr lang="en-US" b="1" dirty="0" err="1" smtClean="0"/>
              <a:t>Fire!</a:t>
            </a:r>
            <a:r>
              <a:rPr lang="en-US" dirty="0" err="1" smtClean="0"/>
              <a:t>Get</a:t>
            </a:r>
            <a:r>
              <a:rPr lang="en-US" dirty="0" smtClean="0"/>
              <a:t> out of the way, fast! All eight retrorockets on the descent stage fire, doing a divert maneuver to get away from the departing </a:t>
            </a:r>
            <a:r>
              <a:rPr lang="en-US" dirty="0" err="1" smtClean="0"/>
              <a:t>backshell</a:t>
            </a:r>
            <a:r>
              <a:rPr lang="en-US" dirty="0" smtClean="0"/>
              <a:t> and parachute so that they don't all crash together. These retrorockets will control the vehicle's descent until the rover separates from its final delivery system.</a:t>
            </a:r>
          </a:p>
          <a:p>
            <a:r>
              <a:rPr lang="en-US" b="1" dirty="0" smtClean="0"/>
              <a:t>Rover Separation </a:t>
            </a:r>
            <a:r>
              <a:rPr lang="en-US" dirty="0" smtClean="0"/>
              <a:t>Here comes the first use of a "soft landing" method called the Sky Crane maneuver. It allows the rover to land safely on its wheels without any kind of extra cushioning. Think of a large crane on a construction site that lowers a steel beam for a skyscraper to the ground. What happens first is rover separation. Once the engines slow descent to about 1.7 miles per hour (0.75 meters per second), the descent stage maintains that downward speed until the rover touches down. Four out of eight retrorockets shut off before three nylon ropes (the bridle) and an "umbilical cord" begins to spool out. About 25 feet (7.5 meters) long, they lower Curiosity from the descent stage. The rover is now at an altitude of about 66 feet (about 20 meters) above the surface, and about 12 seconds before touchdown. </a:t>
            </a:r>
            <a:r>
              <a:rPr lang="en-US" b="1" dirty="0" smtClean="0"/>
              <a:t>Mobility Deploy</a:t>
            </a:r>
            <a:r>
              <a:rPr lang="en-US" dirty="0" smtClean="0"/>
              <a:t> Curiosity's wheels and suspension system, which doubles as the landing gear, pop into place just before touchdown. It's a little like the way commercial planes release their wheels prior to landing. Engineers have tested the wheels and mobility system in all kinds of conditions, including steep slopes with a lot of large rocks, even though the extremes tested aren't expected at the landing site.</a:t>
            </a:r>
          </a:p>
          <a:p>
            <a:r>
              <a:rPr lang="en-US" dirty="0" smtClean="0"/>
              <a:t>The bridle is fully spooled and very taut now as the rover descends "softly," perhaps kicking up some dust as its wheels touch down for the first time in its new home. It might even bounce a little. How does it know it has landed? The rover and descent stage are roughly the same weight, so, when half the weight is gone (that is, the descent stage detects that the rover is supported by the ground), the descent stage assumes that the rover has landed. That calculation takes less than a second.</a:t>
            </a:r>
          </a:p>
          <a:p>
            <a:r>
              <a:rPr lang="en-US" dirty="0" smtClean="0"/>
              <a:t>Once the descent stage detects touchdown, pyros cut the bridle and "umbilical cord." With this final directive and release, the descent stage no longer has access to the rover's computer "brains." Having completed its mission and now "unconscious," the descent stage flies out of the way, coming to rest on Mars at least some 492 feet (150 meters) from the rover, but probably more than double that distance.</a:t>
            </a:r>
            <a:br>
              <a:rPr lang="en-US" dirty="0" smtClean="0"/>
            </a:br>
            <a:r>
              <a:rPr lang="en-US" dirty="0" smtClean="0"/>
              <a:t/>
            </a:r>
            <a:br>
              <a:rPr lang="en-US" dirty="0" smtClean="0"/>
            </a:br>
            <a:r>
              <a:rPr lang="en-US" b="1" dirty="0" smtClean="0"/>
              <a:t>First Martian Day (Sol 0)!</a:t>
            </a:r>
            <a:r>
              <a:rPr lang="en-US" dirty="0" smtClean="0"/>
              <a:t/>
            </a:r>
            <a:br>
              <a:rPr lang="en-US" dirty="0" smtClean="0"/>
            </a:br>
            <a:r>
              <a:rPr lang="en-US" dirty="0" smtClean="0"/>
              <a:t/>
            </a:r>
            <a:br>
              <a:rPr lang="en-US" dirty="0" smtClean="0"/>
            </a:br>
            <a:r>
              <a:rPr lang="en-US" dirty="0" smtClean="0"/>
              <a:t>Given the time it takes for a signal to reach Earth from Mars, the mission team will technically find out about landing about 13 minutes later. Landing is scheduled for August 5, 2012, Pacific Time around 10:31 p.m. Earth receive time.</a:t>
            </a:r>
            <a:br>
              <a:rPr lang="en-US" dirty="0" smtClean="0"/>
            </a:br>
            <a:r>
              <a:rPr lang="en-US" dirty="0" smtClean="0"/>
              <a:t/>
            </a:r>
            <a:br>
              <a:rPr lang="en-US" dirty="0" smtClean="0"/>
            </a:br>
            <a:r>
              <a:rPr lang="en-US" dirty="0" smtClean="0"/>
              <a:t>What information will they receive? There's enough time before Earth drops out of sight (Earth "sets" below the horizon) for basic progress information to be sent back directly to Earth until about heat shield separation. After that, the mission team is dependent on the Mars Odyssey and Mars Reconnaissance Orbiter to relay the technical details of entry, descent, and landing. Odyssey will "live stream" data to the Earth during entry, descent and landing, while MRO will record the data being sent by Curiosity for later playback.</a:t>
            </a:r>
            <a:br>
              <a:rPr lang="en-US" dirty="0" smtClean="0"/>
            </a:br>
            <a:r>
              <a:rPr lang="en-US" dirty="0" smtClean="0"/>
              <a:t/>
            </a:r>
            <a:br>
              <a:rPr lang="en-US" dirty="0" smtClean="0"/>
            </a:br>
            <a:r>
              <a:rPr lang="en-US" dirty="0" smtClean="0"/>
              <a:t>Upon a successful landing, Curiosity's computer would switch from entry, descent and landing mode to surface mode. The rover would begin her first Martian day (sol) on the surface of Mars!</a:t>
            </a:r>
          </a:p>
          <a:p>
            <a:r>
              <a:rPr lang="en-US" dirty="0" smtClean="0"/>
              <a:t>http://mars.nasa.gov/multimedia/interactives/edlcuriosity/indexV2-2.html</a:t>
            </a:r>
          </a:p>
          <a:p>
            <a:endParaRPr lang="en-US" dirty="0"/>
          </a:p>
        </p:txBody>
      </p:sp>
      <p:sp>
        <p:nvSpPr>
          <p:cNvPr id="4" name="Slide Number Placeholder 3"/>
          <p:cNvSpPr>
            <a:spLocks noGrp="1"/>
          </p:cNvSpPr>
          <p:nvPr>
            <p:ph type="sldNum" sz="quarter" idx="10"/>
          </p:nvPr>
        </p:nvSpPr>
        <p:spPr/>
        <p:txBody>
          <a:bodyPr/>
          <a:lstStyle/>
          <a:p>
            <a:fld id="{5881DE1C-BB8C-48D7-A593-AE513FE0B3DA}" type="slidenum">
              <a:rPr lang="en-US" smtClean="0"/>
              <a:t>6</a:t>
            </a:fld>
            <a:endParaRPr lang="en-US"/>
          </a:p>
        </p:txBody>
      </p:sp>
    </p:spTree>
    <p:extLst>
      <p:ext uri="{BB962C8B-B14F-4D97-AF65-F5344CB8AC3E}">
        <p14:creationId xmlns:p14="http://schemas.microsoft.com/office/powerpoint/2010/main" val="3379258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12/10/2014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nasa.gov/mpeg/55074main_PolarCaps.mpe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gif"/><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hyperlink" Target="http://lasp.colorado.edu/maven/docs/MAVEN_fact_sheet.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hyperlink" Target="http://mars.jpl.nasa.gov/msl/mission/science/" TargetMode="Externa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spc="-300" dirty="0" smtClean="0">
                <a:latin typeface="CountryBlueprint" panose="00000400000000000000" pitchFamily="2" charset="2"/>
              </a:rPr>
              <a:t>Exploration of mars via  unmanned spacecraft </a:t>
            </a:r>
            <a:endParaRPr lang="en-US" sz="4000" spc="-300" dirty="0">
              <a:latin typeface="CountryBlueprint" panose="00000400000000000000" pitchFamily="2" charset="2"/>
            </a:endParaRPr>
          </a:p>
        </p:txBody>
      </p:sp>
      <p:sp>
        <p:nvSpPr>
          <p:cNvPr id="3" name="Subtitle 2"/>
          <p:cNvSpPr>
            <a:spLocks noGrp="1"/>
          </p:cNvSpPr>
          <p:nvPr>
            <p:ph type="subTitle" idx="1"/>
          </p:nvPr>
        </p:nvSpPr>
        <p:spPr>
          <a:xfrm>
            <a:off x="3649578" y="4385731"/>
            <a:ext cx="7197726" cy="1405467"/>
          </a:xfrm>
        </p:spPr>
        <p:txBody>
          <a:bodyPr/>
          <a:lstStyle/>
          <a:p>
            <a:r>
              <a:rPr lang="en-US" dirty="0" smtClean="0">
                <a:latin typeface="MV Boli" panose="02000500030200090000" pitchFamily="2" charset="0"/>
                <a:cs typeface="MV Boli" panose="02000500030200090000" pitchFamily="2" charset="0"/>
              </a:rPr>
              <a:t>David Wallie</a:t>
            </a:r>
            <a:endParaRPr lang="en-US"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70410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a:r>
              <a:rPr lang="en-US" sz="3600" b="1" kern="1200" cap="all" dirty="0">
                <a:ln w="3175" cmpd="sng">
                  <a:noFill/>
                </a:ln>
                <a:solidFill>
                  <a:prstClr val="white"/>
                </a:solidFill>
                <a:latin typeface="CountryBlueprint" panose="00000400000000000000" pitchFamily="2" charset="2"/>
                <a:ea typeface="+mj-ea"/>
                <a:cs typeface="MV Boli" panose="02000500030200090000" pitchFamily="2" charset="0"/>
              </a:rPr>
              <a:t>Tilt of Mars Rotation </a:t>
            </a:r>
            <a:r>
              <a:rPr lang="en-US" sz="3600" b="1" kern="1200" cap="all" dirty="0" smtClean="0">
                <a:ln w="3175" cmpd="sng">
                  <a:noFill/>
                </a:ln>
                <a:solidFill>
                  <a:prstClr val="white"/>
                </a:solidFill>
                <a:latin typeface="CountryBlueprint" panose="00000400000000000000" pitchFamily="2" charset="2"/>
                <a:ea typeface="+mj-ea"/>
                <a:cs typeface="MV Boli" panose="02000500030200090000" pitchFamily="2" charset="0"/>
              </a:rPr>
              <a:t>Axis</a:t>
            </a:r>
            <a:endParaRPr lang="en-US" dirty="0"/>
          </a:p>
        </p:txBody>
      </p:sp>
      <p:sp>
        <p:nvSpPr>
          <p:cNvPr id="3" name="Content Placeholder 2"/>
          <p:cNvSpPr>
            <a:spLocks noGrp="1"/>
          </p:cNvSpPr>
          <p:nvPr>
            <p:ph idx="1"/>
          </p:nvPr>
        </p:nvSpPr>
        <p:spPr>
          <a:xfrm>
            <a:off x="685801" y="1972020"/>
            <a:ext cx="11300551" cy="2159306"/>
          </a:xfrm>
        </p:spPr>
        <p:txBody>
          <a:bodyPr>
            <a:noAutofit/>
          </a:bodyPr>
          <a:lstStyle/>
          <a:p>
            <a:pPr lvl="1"/>
            <a:r>
              <a:rPr lang="en-US" sz="2100" b="1" dirty="0">
                <a:latin typeface="CountryBlueprint" panose="00000400000000000000" pitchFamily="2" charset="2"/>
                <a:cs typeface="MV Boli" panose="02000500030200090000" pitchFamily="2" charset="0"/>
              </a:rPr>
              <a:t>Climate change </a:t>
            </a:r>
          </a:p>
          <a:p>
            <a:pPr lvl="2"/>
            <a:r>
              <a:rPr lang="en-US" sz="1900" dirty="0" smtClean="0">
                <a:latin typeface="MV Boli" panose="02000500030200090000" pitchFamily="2" charset="0"/>
                <a:cs typeface="MV Boli" panose="02000500030200090000" pitchFamily="2" charset="0"/>
              </a:rPr>
              <a:t>Rotation Axis Tilt Variation </a:t>
            </a:r>
            <a:r>
              <a:rPr lang="en-US" sz="1900" b="1" dirty="0" smtClean="0">
                <a:latin typeface="CountryBlueprint" panose="00000400000000000000" pitchFamily="2" charset="2"/>
                <a:cs typeface="MV Boli" panose="02000500030200090000" pitchFamily="2" charset="0"/>
              </a:rPr>
              <a:t>0</a:t>
            </a:r>
            <a:r>
              <a:rPr lang="en-US" sz="2000" b="1" dirty="0" smtClean="0">
                <a:latin typeface="CountryBlueprint" panose="00000400000000000000" pitchFamily="2" charset="2"/>
                <a:cs typeface="MV Boli" panose="02000500030200090000" pitchFamily="2" charset="0"/>
              </a:rPr>
              <a:t>º - 60º </a:t>
            </a:r>
          </a:p>
          <a:p>
            <a:pPr lvl="2"/>
            <a:r>
              <a:rPr lang="en-US" sz="1900" dirty="0" smtClean="0">
                <a:latin typeface="MV Boli" panose="02000500030200090000" pitchFamily="2" charset="0"/>
                <a:cs typeface="MV Boli" panose="02000500030200090000" pitchFamily="2" charset="0"/>
              </a:rPr>
              <a:t>Rotation speed is largest at aphelion (1</a:t>
            </a:r>
            <a:r>
              <a:rPr lang="en-US" sz="1900" dirty="0" smtClean="0">
                <a:cs typeface="MV Boli" panose="02000500030200090000" pitchFamily="2" charset="0"/>
              </a:rPr>
              <a:t>.</a:t>
            </a:r>
            <a:r>
              <a:rPr lang="en-US" sz="1900" dirty="0" smtClean="0">
                <a:latin typeface="MV Boli" panose="02000500030200090000" pitchFamily="2" charset="0"/>
                <a:cs typeface="MV Boli" panose="02000500030200090000" pitchFamily="2" charset="0"/>
              </a:rPr>
              <a:t>64 AU) and smallest (1</a:t>
            </a:r>
            <a:r>
              <a:rPr lang="en-US" sz="1900" dirty="0" smtClean="0">
                <a:cs typeface="MV Boli" panose="02000500030200090000" pitchFamily="2" charset="0"/>
              </a:rPr>
              <a:t>.</a:t>
            </a:r>
            <a:r>
              <a:rPr lang="en-US" sz="1900" dirty="0" smtClean="0">
                <a:latin typeface="MV Boli" panose="02000500030200090000" pitchFamily="2" charset="0"/>
                <a:cs typeface="MV Boli" panose="02000500030200090000" pitchFamily="2" charset="0"/>
              </a:rPr>
              <a:t>36 AU) at perihelion</a:t>
            </a:r>
          </a:p>
          <a:p>
            <a:pPr lvl="3"/>
            <a:r>
              <a:rPr lang="en-US" sz="1700" dirty="0" smtClean="0">
                <a:latin typeface="MV Boli" panose="02000500030200090000" pitchFamily="2" charset="0"/>
                <a:cs typeface="MV Boli" panose="02000500030200090000" pitchFamily="2" charset="0"/>
              </a:rPr>
              <a:t>Causes Variance in seasonal durations</a:t>
            </a:r>
          </a:p>
        </p:txBody>
      </p:sp>
    </p:spTree>
    <p:extLst>
      <p:ext uri="{BB962C8B-B14F-4D97-AF65-F5344CB8AC3E}">
        <p14:creationId xmlns:p14="http://schemas.microsoft.com/office/powerpoint/2010/main" val="2807658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CountryBlueprint" panose="00000400000000000000" pitchFamily="2" charset="2"/>
                <a:cs typeface="MV Boli" panose="02000500030200090000" pitchFamily="2" charset="0"/>
              </a:rPr>
              <a:t>Tilt of Mars Rotation </a:t>
            </a:r>
            <a:r>
              <a:rPr lang="en-US" b="1" dirty="0" smtClean="0">
                <a:latin typeface="CountryBlueprint" panose="00000400000000000000" pitchFamily="2" charset="2"/>
                <a:cs typeface="MV Boli" panose="02000500030200090000" pitchFamily="2" charset="0"/>
              </a:rPr>
              <a:t>Axis</a:t>
            </a:r>
            <a:endParaRPr lang="en-US" dirty="0"/>
          </a:p>
        </p:txBody>
      </p:sp>
      <p:sp>
        <p:nvSpPr>
          <p:cNvPr id="3" name="Content Placeholder 2"/>
          <p:cNvSpPr>
            <a:spLocks noGrp="1"/>
          </p:cNvSpPr>
          <p:nvPr>
            <p:ph idx="1"/>
          </p:nvPr>
        </p:nvSpPr>
        <p:spPr>
          <a:xfrm>
            <a:off x="685802" y="2142067"/>
            <a:ext cx="6309910" cy="3649133"/>
          </a:xfrm>
        </p:spPr>
        <p:txBody>
          <a:bodyPr>
            <a:normAutofit/>
          </a:bodyPr>
          <a:lstStyle/>
          <a:p>
            <a:r>
              <a:rPr lang="en-US" sz="2800" b="1" dirty="0">
                <a:latin typeface="CountryBlueprint" panose="00000400000000000000" pitchFamily="2" charset="2"/>
                <a:cs typeface="MV Boli" panose="02000500030200090000" pitchFamily="2" charset="0"/>
              </a:rPr>
              <a:t>Ice migration at various changes of </a:t>
            </a:r>
            <a:r>
              <a:rPr lang="en-US" sz="2800" b="1" dirty="0" smtClean="0">
                <a:latin typeface="CountryBlueprint" panose="00000400000000000000" pitchFamily="2" charset="2"/>
                <a:cs typeface="MV Boli" panose="02000500030200090000" pitchFamily="2" charset="0"/>
              </a:rPr>
              <a:t>tilt</a:t>
            </a:r>
          </a:p>
          <a:p>
            <a:pPr lvl="1" fontAlgn="base"/>
            <a:r>
              <a:rPr lang="en-US" sz="1800" b="1" dirty="0" smtClean="0">
                <a:latin typeface="CountryBlueprint" panose="00000400000000000000" pitchFamily="2" charset="2"/>
              </a:rPr>
              <a:t>Very </a:t>
            </a:r>
            <a:r>
              <a:rPr lang="en-US" sz="1800" b="1" dirty="0">
                <a:latin typeface="CountryBlueprint" panose="00000400000000000000" pitchFamily="2" charset="2"/>
              </a:rPr>
              <a:t>Low Obliquities 0</a:t>
            </a:r>
            <a:r>
              <a:rPr lang="en-US" sz="1800" b="1" dirty="0">
                <a:latin typeface="CountryBlueprint" panose="00000400000000000000" pitchFamily="2" charset="2"/>
                <a:cs typeface="MV Boli" panose="02000500030200090000" pitchFamily="2" charset="0"/>
              </a:rPr>
              <a:t>º - 20º </a:t>
            </a:r>
            <a:r>
              <a:rPr lang="en-US" sz="1400" dirty="0">
                <a:latin typeface="MV Boli" panose="02000500030200090000" pitchFamily="2" charset="0"/>
                <a:cs typeface="MV Boli" panose="02000500030200090000" pitchFamily="2" charset="0"/>
              </a:rPr>
              <a:t>= poles grow larger at (BOTTOM</a:t>
            </a:r>
            <a:r>
              <a:rPr lang="en-US" sz="1400" dirty="0" smtClean="0">
                <a:latin typeface="MV Boli" panose="02000500030200090000" pitchFamily="2" charset="0"/>
                <a:cs typeface="MV Boli" panose="02000500030200090000" pitchFamily="2" charset="0"/>
              </a:rPr>
              <a:t>)</a:t>
            </a:r>
          </a:p>
          <a:p>
            <a:pPr lvl="1" fontAlgn="base"/>
            <a:r>
              <a:rPr lang="en-US" sz="1800" b="1" dirty="0" smtClean="0">
                <a:latin typeface="CountryBlueprint" panose="00000400000000000000" pitchFamily="2" charset="2"/>
              </a:rPr>
              <a:t>Average Obliquities 25</a:t>
            </a:r>
            <a:r>
              <a:rPr lang="en-US" sz="1800" b="1" dirty="0" smtClean="0">
                <a:latin typeface="CountryBlueprint" panose="00000400000000000000" pitchFamily="2" charset="2"/>
                <a:cs typeface="MV Boli" panose="02000500030200090000" pitchFamily="2" charset="0"/>
              </a:rPr>
              <a:t>º</a:t>
            </a:r>
            <a:r>
              <a:rPr lang="en-US" sz="1800" b="1" dirty="0" smtClean="0">
                <a:latin typeface="CountryBlueprint" panose="00000400000000000000" pitchFamily="2" charset="2"/>
              </a:rPr>
              <a:t> </a:t>
            </a:r>
            <a:r>
              <a:rPr lang="en-US" sz="1400" dirty="0" smtClean="0">
                <a:latin typeface="MV Boli" panose="02000500030200090000" pitchFamily="2" charset="0"/>
                <a:cs typeface="MV Boli" panose="02000500030200090000" pitchFamily="2" charset="0"/>
              </a:rPr>
              <a:t>(present) = ice </a:t>
            </a:r>
            <a:r>
              <a:rPr lang="en-US" sz="1400" dirty="0">
                <a:latin typeface="MV Boli" panose="02000500030200090000" pitchFamily="2" charset="0"/>
                <a:cs typeface="MV Boli" panose="02000500030200090000" pitchFamily="2" charset="0"/>
              </a:rPr>
              <a:t>is present in relatively modest quantities at the north and south poles </a:t>
            </a:r>
            <a:r>
              <a:rPr lang="en-US" sz="1400" dirty="0" smtClean="0">
                <a:latin typeface="MV Boli" panose="02000500030200090000" pitchFamily="2" charset="0"/>
                <a:cs typeface="MV Boli" panose="02000500030200090000" pitchFamily="2" charset="0"/>
              </a:rPr>
              <a:t>(TOP LEFT) </a:t>
            </a:r>
          </a:p>
          <a:p>
            <a:pPr lvl="1" fontAlgn="base"/>
            <a:r>
              <a:rPr lang="en-US" sz="1800" b="1" dirty="0" smtClean="0">
                <a:latin typeface="CountryBlueprint" panose="00000400000000000000" pitchFamily="2" charset="2"/>
              </a:rPr>
              <a:t>High Obliquities 30</a:t>
            </a:r>
            <a:r>
              <a:rPr lang="en-US" sz="1800" b="1" dirty="0" smtClean="0">
                <a:latin typeface="CountryBlueprint" panose="00000400000000000000" pitchFamily="2" charset="2"/>
                <a:cs typeface="MV Boli" panose="02000500030200090000" pitchFamily="2" charset="0"/>
              </a:rPr>
              <a:t>º </a:t>
            </a:r>
            <a:r>
              <a:rPr lang="en-US" sz="2400" b="1" dirty="0" smtClean="0">
                <a:latin typeface="CountryBlueprint" panose="00000400000000000000" pitchFamily="2" charset="2"/>
              </a:rPr>
              <a:t>- </a:t>
            </a:r>
            <a:r>
              <a:rPr lang="en-US" sz="1800" b="1" dirty="0" smtClean="0">
                <a:latin typeface="CountryBlueprint" panose="00000400000000000000" pitchFamily="2" charset="2"/>
                <a:cs typeface="MV Boli" panose="02000500030200090000" pitchFamily="2" charset="0"/>
              </a:rPr>
              <a:t>60º </a:t>
            </a:r>
            <a:r>
              <a:rPr lang="en-US" sz="1400" dirty="0" smtClean="0">
                <a:latin typeface="MV Boli" panose="02000500030200090000" pitchFamily="2" charset="0"/>
                <a:cs typeface="MV Boli" panose="02000500030200090000" pitchFamily="2" charset="0"/>
              </a:rPr>
              <a:t>= This </a:t>
            </a:r>
            <a:r>
              <a:rPr lang="en-US" sz="1400" dirty="0">
                <a:latin typeface="MV Boli" panose="02000500030200090000" pitchFamily="2" charset="0"/>
                <a:cs typeface="MV Boli" panose="02000500030200090000" pitchFamily="2" charset="0"/>
              </a:rPr>
              <a:t>schematic shows that ice builds up near the equator at </a:t>
            </a:r>
            <a:r>
              <a:rPr lang="en-US" sz="1400" dirty="0" smtClean="0">
                <a:latin typeface="MV Boli" panose="02000500030200090000" pitchFamily="2" charset="0"/>
                <a:cs typeface="MV Boli" panose="02000500030200090000" pitchFamily="2" charset="0"/>
              </a:rPr>
              <a:t>(TOP RIGHT) </a:t>
            </a:r>
          </a:p>
          <a:p>
            <a:pPr lvl="1"/>
            <a:endParaRPr lang="en-US" dirty="0"/>
          </a:p>
        </p:txBody>
      </p:sp>
      <p:pic>
        <p:nvPicPr>
          <p:cNvPr id="4" name="Picture 2" descr="http://www.nasa.gov/sites/default/files/images/605533main_PIA15095-full_fu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864" y="2370723"/>
            <a:ext cx="4890389" cy="319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123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CountryBlueprint" panose="00000400000000000000" pitchFamily="2" charset="2"/>
                <a:cs typeface="MV Boli" panose="02000500030200090000" pitchFamily="2" charset="0"/>
              </a:rPr>
              <a:t>Tilt of Mars Rotation </a:t>
            </a:r>
            <a:r>
              <a:rPr lang="en-US" b="1" dirty="0" smtClean="0">
                <a:latin typeface="CountryBlueprint" panose="00000400000000000000" pitchFamily="2" charset="2"/>
                <a:cs typeface="MV Boli" panose="02000500030200090000" pitchFamily="2" charset="0"/>
              </a:rPr>
              <a:t>Axis</a:t>
            </a:r>
            <a:endParaRPr lang="en-US" dirty="0"/>
          </a:p>
        </p:txBody>
      </p:sp>
      <p:sp>
        <p:nvSpPr>
          <p:cNvPr id="3" name="Content Placeholder 2"/>
          <p:cNvSpPr>
            <a:spLocks noGrp="1"/>
          </p:cNvSpPr>
          <p:nvPr>
            <p:ph idx="1"/>
          </p:nvPr>
        </p:nvSpPr>
        <p:spPr>
          <a:xfrm>
            <a:off x="685801" y="2538674"/>
            <a:ext cx="11212416" cy="4104497"/>
          </a:xfrm>
        </p:spPr>
        <p:txBody>
          <a:bodyPr>
            <a:normAutofit/>
          </a:bodyPr>
          <a:lstStyle/>
          <a:p>
            <a:r>
              <a:rPr lang="en-US" sz="2800" b="1" dirty="0" smtClean="0">
                <a:latin typeface="CountryBlueprint" panose="00000400000000000000" pitchFamily="2" charset="2"/>
                <a:cs typeface="MV Boli" panose="02000500030200090000" pitchFamily="2" charset="0"/>
              </a:rPr>
              <a:t>Atmosphere</a:t>
            </a:r>
            <a:endParaRPr lang="en-US" b="1" dirty="0" smtClean="0">
              <a:latin typeface="CountryBlueprint" panose="00000400000000000000" pitchFamily="2" charset="2"/>
              <a:cs typeface="MV Boli" panose="02000500030200090000" pitchFamily="2" charset="0"/>
            </a:endParaRPr>
          </a:p>
          <a:p>
            <a:pPr lvl="1"/>
            <a:r>
              <a:rPr lang="en-US" dirty="0" smtClean="0">
                <a:latin typeface="MV Boli" panose="02000500030200090000" pitchFamily="2" charset="0"/>
                <a:cs typeface="MV Boli" panose="02000500030200090000" pitchFamily="2" charset="0"/>
              </a:rPr>
              <a:t>The thin </a:t>
            </a:r>
            <a:r>
              <a:rPr lang="en-US" dirty="0">
                <a:latin typeface="MV Boli" panose="02000500030200090000" pitchFamily="2" charset="0"/>
                <a:cs typeface="MV Boli" panose="02000500030200090000" pitchFamily="2" charset="0"/>
              </a:rPr>
              <a:t>atmosphere on Mars </a:t>
            </a:r>
            <a:r>
              <a:rPr lang="en-US" dirty="0" smtClean="0">
                <a:latin typeface="MV Boli" panose="02000500030200090000" pitchFamily="2" charset="0"/>
                <a:cs typeface="MV Boli" panose="02000500030200090000" pitchFamily="2" charset="0"/>
              </a:rPr>
              <a:t>does </a:t>
            </a:r>
            <a:r>
              <a:rPr lang="en-US" dirty="0">
                <a:latin typeface="MV Boli" panose="02000500030200090000" pitchFamily="2" charset="0"/>
                <a:cs typeface="MV Boli" panose="02000500030200090000" pitchFamily="2" charset="0"/>
              </a:rPr>
              <a:t>not allow liquid water to exist at the surface for </a:t>
            </a:r>
            <a:r>
              <a:rPr lang="en-US" dirty="0" smtClean="0">
                <a:latin typeface="MV Boli" panose="02000500030200090000" pitchFamily="2" charset="0"/>
                <a:cs typeface="MV Boli" panose="02000500030200090000" pitchFamily="2" charset="0"/>
              </a:rPr>
              <a:t>long</a:t>
            </a:r>
          </a:p>
          <a:p>
            <a:pPr lvl="1"/>
            <a:r>
              <a:rPr lang="en-US" dirty="0" smtClean="0">
                <a:latin typeface="MV Boli" panose="02000500030200090000" pitchFamily="2" charset="0"/>
                <a:cs typeface="MV Boli" panose="02000500030200090000" pitchFamily="2" charset="0"/>
              </a:rPr>
              <a:t>Thin atmosphere provides not protection to cosmic radiation and isn’t thick enough to hold in the gasses which are necessary to support life although there is evidence that they were present in the past </a:t>
            </a:r>
          </a:p>
          <a:p>
            <a:pPr lvl="1"/>
            <a:r>
              <a:rPr lang="en-US" dirty="0" smtClean="0">
                <a:latin typeface="MV Boli" panose="02000500030200090000" pitchFamily="2" charset="0"/>
                <a:cs typeface="MV Boli" panose="02000500030200090000" pitchFamily="2" charset="0"/>
              </a:rPr>
              <a:t>Composed of 95% Carbon Dioxide	</a:t>
            </a:r>
          </a:p>
          <a:p>
            <a:pPr lvl="1"/>
            <a:r>
              <a:rPr lang="en-US" dirty="0" smtClean="0">
                <a:latin typeface="MV Boli" panose="02000500030200090000" pitchFamily="2" charset="0"/>
                <a:cs typeface="MV Boli" panose="02000500030200090000" pitchFamily="2" charset="0"/>
              </a:rPr>
              <a:t>Water on surface as well as in the atmosphere would have been absorbed by the Carbon Dioxide forming Carbonate Rocks</a:t>
            </a:r>
          </a:p>
          <a:p>
            <a:pPr lvl="1"/>
            <a:r>
              <a:rPr lang="en-US" dirty="0">
                <a:latin typeface="MV Boli" panose="02000500030200090000" pitchFamily="2" charset="0"/>
                <a:cs typeface="MV Boli" panose="02000500030200090000" pitchFamily="2" charset="0"/>
              </a:rPr>
              <a:t>Atmosphere must be dense to have a Greenhouse effect which has any influence on the equilibrium temp of </a:t>
            </a:r>
            <a:r>
              <a:rPr lang="en-US" dirty="0" smtClean="0">
                <a:latin typeface="MV Boli" panose="02000500030200090000" pitchFamily="2" charset="0"/>
                <a:cs typeface="MV Boli" panose="02000500030200090000" pitchFamily="2" charset="0"/>
              </a:rPr>
              <a:t>Mars</a:t>
            </a:r>
          </a:p>
          <a:p>
            <a:pPr lvl="1"/>
            <a:r>
              <a:rPr lang="en-US" b="1" u="sng" dirty="0" smtClean="0">
                <a:latin typeface="MV Boli" panose="02000500030200090000" pitchFamily="2" charset="0"/>
                <a:cs typeface="MV Boli" panose="02000500030200090000" pitchFamily="2" charset="0"/>
              </a:rPr>
              <a:t>Greenhouse effect </a:t>
            </a:r>
            <a:r>
              <a:rPr lang="en-US" b="1" u="sng" dirty="0" err="1" smtClean="0">
                <a:latin typeface="MV Boli" panose="02000500030200090000" pitchFamily="2" charset="0"/>
                <a:cs typeface="MV Boli" panose="02000500030200090000" pitchFamily="2" charset="0"/>
              </a:rPr>
              <a:t>dimished</a:t>
            </a:r>
            <a:r>
              <a:rPr lang="en-US" b="1" u="sng" dirty="0" smtClean="0">
                <a:latin typeface="MV Boli" panose="02000500030200090000" pitchFamily="2" charset="0"/>
                <a:cs typeface="MV Boli" panose="02000500030200090000" pitchFamily="2" charset="0"/>
              </a:rPr>
              <a:t> + </a:t>
            </a:r>
            <a:r>
              <a:rPr lang="en-US" b="1" u="sng" dirty="0" err="1" smtClean="0">
                <a:latin typeface="MV Boli" panose="02000500030200090000" pitchFamily="2" charset="0"/>
                <a:cs typeface="MV Boli" panose="02000500030200090000" pitchFamily="2" charset="0"/>
              </a:rPr>
              <a:t>Equillibrium</a:t>
            </a:r>
            <a:r>
              <a:rPr lang="en-US" b="1" u="sng" dirty="0" smtClean="0">
                <a:latin typeface="MV Boli" panose="02000500030200090000" pitchFamily="2" charset="0"/>
                <a:cs typeface="MV Boli" panose="02000500030200090000" pitchFamily="2" charset="0"/>
              </a:rPr>
              <a:t> temp dropped + Remaining water froze = Uninhabitable Mars</a:t>
            </a:r>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7788715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CountryBlueprint" panose="00000400000000000000" pitchFamily="2" charset="2"/>
                <a:cs typeface="MV Boli" panose="02000500030200090000" pitchFamily="2" charset="0"/>
              </a:rPr>
              <a:t>Tilt of Mars Rotation </a:t>
            </a:r>
            <a:r>
              <a:rPr lang="en-US" b="1" dirty="0" smtClean="0">
                <a:latin typeface="CountryBlueprint" panose="00000400000000000000" pitchFamily="2" charset="2"/>
                <a:cs typeface="MV Boli" panose="02000500030200090000" pitchFamily="2" charset="0"/>
              </a:rPr>
              <a:t>Axis</a:t>
            </a:r>
            <a:endParaRPr lang="en-US" dirty="0"/>
          </a:p>
        </p:txBody>
      </p:sp>
      <p:sp>
        <p:nvSpPr>
          <p:cNvPr id="3" name="Content Placeholder 2"/>
          <p:cNvSpPr>
            <a:spLocks noGrp="1"/>
          </p:cNvSpPr>
          <p:nvPr>
            <p:ph idx="1"/>
          </p:nvPr>
        </p:nvSpPr>
        <p:spPr>
          <a:xfrm>
            <a:off x="685801" y="2329354"/>
            <a:ext cx="11245466" cy="4346868"/>
          </a:xfrm>
        </p:spPr>
        <p:txBody>
          <a:bodyPr>
            <a:noAutofit/>
          </a:bodyPr>
          <a:lstStyle/>
          <a:p>
            <a:r>
              <a:rPr lang="en-US" sz="2800" b="1" dirty="0" smtClean="0">
                <a:latin typeface="CountryBlueprint" panose="00000400000000000000" pitchFamily="2" charset="2"/>
                <a:cs typeface="MV Boli" panose="02000500030200090000" pitchFamily="2" charset="0"/>
              </a:rPr>
              <a:t>Magnetosphere</a:t>
            </a:r>
          </a:p>
          <a:p>
            <a:pPr indent="0"/>
            <a:r>
              <a:rPr lang="en-US" sz="1600" dirty="0" smtClean="0">
                <a:latin typeface="MV Boli" panose="02000500030200090000" pitchFamily="2" charset="0"/>
                <a:cs typeface="MV Boli" panose="02000500030200090000" pitchFamily="2" charset="0"/>
              </a:rPr>
              <a:t>Evidence </a:t>
            </a:r>
            <a:r>
              <a:rPr lang="en-US" sz="1600" dirty="0">
                <a:latin typeface="MV Boli" panose="02000500030200090000" pitchFamily="2" charset="0"/>
                <a:cs typeface="MV Boli" panose="02000500030200090000" pitchFamily="2" charset="0"/>
              </a:rPr>
              <a:t>collected by the Mars Global Surveyor (MGS) indicates that the planet may have once had a global magnetic </a:t>
            </a:r>
            <a:r>
              <a:rPr lang="en-US" sz="1600" dirty="0" smtClean="0">
                <a:latin typeface="MV Boli" panose="02000500030200090000" pitchFamily="2" charset="0"/>
                <a:cs typeface="MV Boli" panose="02000500030200090000" pitchFamily="2" charset="0"/>
              </a:rPr>
              <a:t>field </a:t>
            </a:r>
          </a:p>
          <a:p>
            <a:pPr lvl="1" indent="0"/>
            <a:r>
              <a:rPr lang="en-US" sz="1400" dirty="0" smtClean="0">
                <a:latin typeface="MV Boli" panose="02000500030200090000" pitchFamily="2" charset="0"/>
                <a:cs typeface="MV Boli" panose="02000500030200090000" pitchFamily="2" charset="0"/>
              </a:rPr>
              <a:t>Generated </a:t>
            </a:r>
            <a:r>
              <a:rPr lang="en-US" sz="1400" dirty="0">
                <a:latin typeface="MV Boli" panose="02000500030200090000" pitchFamily="2" charset="0"/>
                <a:cs typeface="MV Boli" panose="02000500030200090000" pitchFamily="2" charset="0"/>
              </a:rPr>
              <a:t>by an internal </a:t>
            </a:r>
            <a:r>
              <a:rPr lang="en-US" sz="1400" dirty="0" smtClean="0">
                <a:latin typeface="MV Boli" panose="02000500030200090000" pitchFamily="2" charset="0"/>
                <a:cs typeface="MV Boli" panose="02000500030200090000" pitchFamily="2" charset="0"/>
              </a:rPr>
              <a:t>dynamo</a:t>
            </a:r>
            <a:r>
              <a:rPr lang="en-US" sz="1400" dirty="0">
                <a:latin typeface="MV Boli" panose="02000500030200090000" pitchFamily="2" charset="0"/>
                <a:cs typeface="MV Boli" panose="02000500030200090000" pitchFamily="2" charset="0"/>
              </a:rPr>
              <a:t> </a:t>
            </a:r>
            <a:r>
              <a:rPr lang="en-US" sz="1400" dirty="0" smtClean="0">
                <a:latin typeface="MV Boli" panose="02000500030200090000" pitchFamily="2" charset="0"/>
                <a:cs typeface="MV Boli" panose="02000500030200090000" pitchFamily="2" charset="0"/>
              </a:rPr>
              <a:t>which faded over time</a:t>
            </a:r>
          </a:p>
          <a:p>
            <a:pPr indent="0"/>
            <a:r>
              <a:rPr lang="en-US" sz="1600" dirty="0" smtClean="0">
                <a:latin typeface="MV Boli" panose="02000500030200090000" pitchFamily="2" charset="0"/>
                <a:cs typeface="MV Boli" panose="02000500030200090000" pitchFamily="2" charset="0"/>
              </a:rPr>
              <a:t>The planet’s </a:t>
            </a:r>
            <a:r>
              <a:rPr lang="en-US" sz="1600" dirty="0">
                <a:latin typeface="MV Boli" panose="02000500030200090000" pitchFamily="2" charset="0"/>
                <a:cs typeface="MV Boli" panose="02000500030200090000" pitchFamily="2" charset="0"/>
              </a:rPr>
              <a:t>magnetic field reversed direction, or flipped, several times in its early days as conditions in the mantle and core of the planet </a:t>
            </a:r>
            <a:r>
              <a:rPr lang="en-US" sz="1600" dirty="0" smtClean="0">
                <a:latin typeface="MV Boli" panose="02000500030200090000" pitchFamily="2" charset="0"/>
                <a:cs typeface="MV Boli" panose="02000500030200090000" pitchFamily="2" charset="0"/>
              </a:rPr>
              <a:t>changed</a:t>
            </a:r>
          </a:p>
          <a:p>
            <a:pPr indent="0"/>
            <a:r>
              <a:rPr lang="en-US" sz="1600" dirty="0" smtClean="0">
                <a:latin typeface="MV Boli" panose="02000500030200090000" pitchFamily="2" charset="0"/>
                <a:cs typeface="MV Boli" panose="02000500030200090000" pitchFamily="2" charset="0"/>
              </a:rPr>
              <a:t>Scientists </a:t>
            </a:r>
            <a:r>
              <a:rPr lang="en-US" sz="1600" dirty="0">
                <a:latin typeface="MV Boli" panose="02000500030200090000" pitchFamily="2" charset="0"/>
                <a:cs typeface="MV Boli" panose="02000500030200090000" pitchFamily="2" charset="0"/>
              </a:rPr>
              <a:t>continue to explore these processes on Mars and how they relate to magnetic processes on </a:t>
            </a:r>
            <a:r>
              <a:rPr lang="en-US" sz="1600" dirty="0" smtClean="0">
                <a:latin typeface="MV Boli" panose="02000500030200090000" pitchFamily="2" charset="0"/>
                <a:cs typeface="MV Boli" panose="02000500030200090000" pitchFamily="2" charset="0"/>
              </a:rPr>
              <a:t>Earth</a:t>
            </a:r>
          </a:p>
          <a:p>
            <a:pPr indent="0"/>
            <a:r>
              <a:rPr lang="en-US" sz="1600" dirty="0" smtClean="0">
                <a:latin typeface="MV Boli" panose="02000500030200090000" pitchFamily="2" charset="0"/>
                <a:cs typeface="MV Boli" panose="02000500030200090000" pitchFamily="2" charset="0"/>
              </a:rPr>
              <a:t>Earth's </a:t>
            </a:r>
            <a:r>
              <a:rPr lang="en-US" sz="1600" dirty="0">
                <a:latin typeface="MV Boli" panose="02000500030200090000" pitchFamily="2" charset="0"/>
                <a:cs typeface="MV Boli" panose="02000500030200090000" pitchFamily="2" charset="0"/>
              </a:rPr>
              <a:t>magnetic field </a:t>
            </a:r>
            <a:r>
              <a:rPr lang="en-US" sz="1600" dirty="0" smtClean="0">
                <a:latin typeface="MV Boli" panose="02000500030200090000" pitchFamily="2" charset="0"/>
                <a:cs typeface="MV Boli" panose="02000500030200090000" pitchFamily="2" charset="0"/>
              </a:rPr>
              <a:t>is:</a:t>
            </a:r>
          </a:p>
          <a:p>
            <a:pPr lvl="1" indent="0"/>
            <a:r>
              <a:rPr lang="en-US" sz="1400" dirty="0" smtClean="0">
                <a:latin typeface="MV Boli" panose="02000500030200090000" pitchFamily="2" charset="0"/>
                <a:cs typeface="MV Boli" panose="02000500030200090000" pitchFamily="2" charset="0"/>
              </a:rPr>
              <a:t>Clearly identifiable </a:t>
            </a:r>
            <a:r>
              <a:rPr lang="en-US" sz="1400" dirty="0">
                <a:latin typeface="MV Boli" panose="02000500030200090000" pitchFamily="2" charset="0"/>
                <a:cs typeface="MV Boli" panose="02000500030200090000" pitchFamily="2" charset="0"/>
              </a:rPr>
              <a:t>field </a:t>
            </a:r>
            <a:r>
              <a:rPr lang="en-US" sz="1400" dirty="0" smtClean="0">
                <a:latin typeface="MV Boli" panose="02000500030200090000" pitchFamily="2" charset="0"/>
                <a:cs typeface="MV Boli" panose="02000500030200090000" pitchFamily="2" charset="0"/>
              </a:rPr>
              <a:t>lines</a:t>
            </a:r>
          </a:p>
          <a:p>
            <a:pPr lvl="1" indent="0"/>
            <a:r>
              <a:rPr lang="en-US" sz="1400" dirty="0" smtClean="0">
                <a:latin typeface="MV Boli" panose="02000500030200090000" pitchFamily="2" charset="0"/>
                <a:cs typeface="MV Boli" panose="02000500030200090000" pitchFamily="2" charset="0"/>
              </a:rPr>
              <a:t>Magnetic </a:t>
            </a:r>
            <a:r>
              <a:rPr lang="en-US" sz="1400" dirty="0">
                <a:latin typeface="MV Boli" panose="02000500030200090000" pitchFamily="2" charset="0"/>
                <a:cs typeface="MV Boli" panose="02000500030200090000" pitchFamily="2" charset="0"/>
              </a:rPr>
              <a:t>lines of force that define an intangible bubble of electromagnetic energy around the </a:t>
            </a:r>
            <a:r>
              <a:rPr lang="en-US" sz="1400" dirty="0" smtClean="0">
                <a:latin typeface="MV Boli" panose="02000500030200090000" pitchFamily="2" charset="0"/>
                <a:cs typeface="MV Boli" panose="02000500030200090000" pitchFamily="2" charset="0"/>
              </a:rPr>
              <a:t>planet</a:t>
            </a:r>
            <a:endParaRPr lang="en-US" sz="1400" dirty="0">
              <a:latin typeface="MV Boli" panose="02000500030200090000" pitchFamily="2" charset="0"/>
              <a:cs typeface="MV Boli" panose="02000500030200090000" pitchFamily="2" charset="0"/>
            </a:endParaRPr>
          </a:p>
          <a:p>
            <a:pPr indent="0"/>
            <a:r>
              <a:rPr lang="en-US" sz="1600" dirty="0" smtClean="0">
                <a:latin typeface="MV Boli" panose="02000500030200090000" pitchFamily="2" charset="0"/>
                <a:cs typeface="MV Boli" panose="02000500030200090000" pitchFamily="2" charset="0"/>
              </a:rPr>
              <a:t>The </a:t>
            </a:r>
            <a:r>
              <a:rPr lang="en-US" sz="1600" dirty="0">
                <a:latin typeface="MV Boli" panose="02000500030200090000" pitchFamily="2" charset="0"/>
                <a:cs typeface="MV Boli" panose="02000500030200090000" pitchFamily="2" charset="0"/>
              </a:rPr>
              <a:t>magnetic signature that defines the field around Earth acts like a protective shield from harmful solar and cosmic </a:t>
            </a:r>
            <a:r>
              <a:rPr lang="en-US" sz="1600" dirty="0" smtClean="0">
                <a:latin typeface="MV Boli" panose="02000500030200090000" pitchFamily="2" charset="0"/>
                <a:cs typeface="MV Boli" panose="02000500030200090000" pitchFamily="2" charset="0"/>
              </a:rPr>
              <a:t>radiation</a:t>
            </a:r>
          </a:p>
          <a:p>
            <a:pPr indent="0"/>
            <a:r>
              <a:rPr lang="en-US" sz="1600" dirty="0" smtClean="0">
                <a:latin typeface="MV Boli" panose="02000500030200090000" pitchFamily="2" charset="0"/>
                <a:cs typeface="MV Boli" panose="02000500030200090000" pitchFamily="2" charset="0"/>
              </a:rPr>
              <a:t>NASA's </a:t>
            </a:r>
            <a:r>
              <a:rPr lang="en-US" sz="1600" dirty="0">
                <a:latin typeface="MV Boli" panose="02000500030200090000" pitchFamily="2" charset="0"/>
                <a:cs typeface="MV Boli" panose="02000500030200090000" pitchFamily="2" charset="0"/>
              </a:rPr>
              <a:t>Mars Global Surveyor orbiter found that areas of the Martian crust in the southern hemisphere are highly magnetized, indicating traces of a magnetic field from 4 billion years ago that </a:t>
            </a:r>
            <a:r>
              <a:rPr lang="en-US" sz="1600" dirty="0" smtClean="0">
                <a:latin typeface="MV Boli" panose="02000500030200090000" pitchFamily="2" charset="0"/>
                <a:cs typeface="MV Boli" panose="02000500030200090000" pitchFamily="2" charset="0"/>
              </a:rPr>
              <a:t>remain</a:t>
            </a:r>
            <a:endParaRPr lang="en-US" sz="1600" dirty="0">
              <a:latin typeface="MV Boli" panose="02000500030200090000" pitchFamily="2" charset="0"/>
              <a:cs typeface="MV Boli" panose="02000500030200090000" pitchFamily="2" charset="0"/>
            </a:endParaRPr>
          </a:p>
          <a:p>
            <a:endParaRPr lang="en-US" sz="1400" dirty="0"/>
          </a:p>
        </p:txBody>
      </p:sp>
    </p:spTree>
    <p:extLst>
      <p:ext uri="{BB962C8B-B14F-4D97-AF65-F5344CB8AC3E}">
        <p14:creationId xmlns:p14="http://schemas.microsoft.com/office/powerpoint/2010/main" val="3271064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CountryBlueprint" panose="00000400000000000000" pitchFamily="2" charset="2"/>
                <a:cs typeface="MV Boli" panose="02000500030200090000" pitchFamily="2" charset="0"/>
              </a:rPr>
              <a:t>Tilt of Mars Rotation </a:t>
            </a:r>
            <a:r>
              <a:rPr lang="en-US" b="1" dirty="0" smtClean="0">
                <a:latin typeface="CountryBlueprint" panose="00000400000000000000" pitchFamily="2" charset="2"/>
                <a:cs typeface="MV Boli" panose="02000500030200090000" pitchFamily="2" charset="0"/>
              </a:rPr>
              <a:t>Axis</a:t>
            </a:r>
            <a:endParaRPr lang="en-US" dirty="0"/>
          </a:p>
        </p:txBody>
      </p:sp>
      <p:sp>
        <p:nvSpPr>
          <p:cNvPr id="3" name="Content Placeholder 2"/>
          <p:cNvSpPr>
            <a:spLocks noGrp="1"/>
          </p:cNvSpPr>
          <p:nvPr>
            <p:ph idx="1"/>
          </p:nvPr>
        </p:nvSpPr>
        <p:spPr>
          <a:xfrm>
            <a:off x="685800" y="1674564"/>
            <a:ext cx="11653091" cy="5183436"/>
          </a:xfrm>
        </p:spPr>
        <p:txBody>
          <a:bodyPr>
            <a:normAutofit fontScale="47500" lnSpcReduction="20000"/>
          </a:bodyPr>
          <a:lstStyle/>
          <a:p>
            <a:r>
              <a:rPr lang="en-US" sz="5100" b="1" dirty="0">
                <a:latin typeface="CountryBlueprint" panose="00000400000000000000" pitchFamily="2" charset="2"/>
                <a:cs typeface="MV Boli" panose="02000500030200090000" pitchFamily="2" charset="0"/>
              </a:rPr>
              <a:t>Pressure Variation </a:t>
            </a:r>
            <a:endParaRPr lang="en-US" sz="5100" b="1" dirty="0" smtClean="0">
              <a:latin typeface="CountryBlueprint" panose="00000400000000000000" pitchFamily="2" charset="2"/>
              <a:cs typeface="MV Boli" panose="02000500030200090000" pitchFamily="2" charset="0"/>
            </a:endParaRPr>
          </a:p>
          <a:p>
            <a:pPr lvl="1"/>
            <a:r>
              <a:rPr lang="en-US" altLang="en-US" sz="2800" b="1" dirty="0" smtClean="0">
                <a:latin typeface="CountryBlueprint" panose="00000400000000000000" pitchFamily="2" charset="2"/>
                <a:cs typeface="MV Boli" panose="02000500030200090000" pitchFamily="2" charset="0"/>
              </a:rPr>
              <a:t>Seasons </a:t>
            </a:r>
            <a:r>
              <a:rPr lang="en-US" altLang="en-US" sz="2800" b="1" dirty="0">
                <a:latin typeface="CountryBlueprint" panose="00000400000000000000" pitchFamily="2" charset="2"/>
                <a:cs typeface="MV Boli" panose="02000500030200090000" pitchFamily="2" charset="0"/>
              </a:rPr>
              <a:t>change roughly every seven </a:t>
            </a:r>
            <a:r>
              <a:rPr lang="en-US" altLang="en-US" sz="2800" b="1" dirty="0" smtClean="0">
                <a:latin typeface="CountryBlueprint" panose="00000400000000000000" pitchFamily="2" charset="2"/>
                <a:cs typeface="MV Boli" panose="02000500030200090000" pitchFamily="2" charset="0"/>
              </a:rPr>
              <a:t>months</a:t>
            </a:r>
            <a:r>
              <a:rPr lang="en-US" altLang="en-US" sz="2800" b="1" dirty="0">
                <a:latin typeface="CountryBlueprint" panose="00000400000000000000" pitchFamily="2" charset="2"/>
                <a:cs typeface="MV Boli" panose="02000500030200090000" pitchFamily="2" charset="0"/>
              </a:rPr>
              <a:t>:</a:t>
            </a:r>
            <a:endParaRPr lang="en-US" altLang="en-US" sz="2800" b="1" dirty="0" smtClean="0">
              <a:latin typeface="CountryBlueprint" panose="00000400000000000000" pitchFamily="2" charset="2"/>
              <a:cs typeface="MV Boli" panose="02000500030200090000" pitchFamily="2" charset="0"/>
            </a:endParaRPr>
          </a:p>
          <a:p>
            <a:pPr lvl="2"/>
            <a:r>
              <a:rPr lang="en-US" altLang="en-US" sz="2500" dirty="0" smtClean="0">
                <a:latin typeface="MV Boli" panose="02000500030200090000" pitchFamily="2" charset="0"/>
                <a:cs typeface="MV Boli" panose="02000500030200090000" pitchFamily="2" charset="0"/>
              </a:rPr>
              <a:t>Spring </a:t>
            </a:r>
            <a:r>
              <a:rPr lang="en-US" altLang="en-US" sz="2500" dirty="0">
                <a:latin typeface="MV Boli" panose="02000500030200090000" pitchFamily="2" charset="0"/>
                <a:cs typeface="MV Boli" panose="02000500030200090000" pitchFamily="2" charset="0"/>
              </a:rPr>
              <a:t>beginning around the end of </a:t>
            </a:r>
            <a:r>
              <a:rPr lang="en-US" altLang="en-US" sz="2500" dirty="0" smtClean="0">
                <a:latin typeface="MV Boli" panose="02000500030200090000" pitchFamily="2" charset="0"/>
                <a:cs typeface="MV Boli" panose="02000500030200090000" pitchFamily="2" charset="0"/>
              </a:rPr>
              <a:t>May</a:t>
            </a:r>
          </a:p>
          <a:p>
            <a:pPr lvl="2"/>
            <a:r>
              <a:rPr lang="en-US" altLang="en-US" sz="2500" dirty="0">
                <a:latin typeface="MV Boli" panose="02000500030200090000" pitchFamily="2" charset="0"/>
                <a:cs typeface="MV Boli" panose="02000500030200090000" pitchFamily="2" charset="0"/>
              </a:rPr>
              <a:t>S</a:t>
            </a:r>
            <a:r>
              <a:rPr lang="en-US" altLang="en-US" sz="2500" dirty="0" smtClean="0">
                <a:latin typeface="MV Boli" panose="02000500030200090000" pitchFamily="2" charset="0"/>
                <a:cs typeface="MV Boli" panose="02000500030200090000" pitchFamily="2" charset="0"/>
              </a:rPr>
              <a:t>ummer </a:t>
            </a:r>
            <a:r>
              <a:rPr lang="en-US" altLang="en-US" sz="2500" dirty="0">
                <a:latin typeface="MV Boli" panose="02000500030200090000" pitchFamily="2" charset="0"/>
                <a:cs typeface="MV Boli" panose="02000500030200090000" pitchFamily="2" charset="0"/>
              </a:rPr>
              <a:t>beginning around the middle of </a:t>
            </a:r>
            <a:r>
              <a:rPr lang="en-US" altLang="en-US" sz="2500" dirty="0" smtClean="0">
                <a:latin typeface="MV Boli" panose="02000500030200090000" pitchFamily="2" charset="0"/>
                <a:cs typeface="MV Boli" panose="02000500030200090000" pitchFamily="2" charset="0"/>
              </a:rPr>
              <a:t>December</a:t>
            </a:r>
          </a:p>
          <a:p>
            <a:pPr lvl="2"/>
            <a:r>
              <a:rPr lang="en-US" altLang="en-US" sz="2500" dirty="0" smtClean="0">
                <a:latin typeface="MV Boli" panose="02000500030200090000" pitchFamily="2" charset="0"/>
                <a:cs typeface="MV Boli" panose="02000500030200090000" pitchFamily="2" charset="0"/>
              </a:rPr>
              <a:t>Fall </a:t>
            </a:r>
            <a:r>
              <a:rPr lang="en-US" altLang="en-US" sz="2500" dirty="0">
                <a:latin typeface="MV Boli" panose="02000500030200090000" pitchFamily="2" charset="0"/>
                <a:cs typeface="MV Boli" panose="02000500030200090000" pitchFamily="2" charset="0"/>
              </a:rPr>
              <a:t>beginning in </a:t>
            </a:r>
            <a:r>
              <a:rPr lang="en-US" altLang="en-US" sz="2500" dirty="0" smtClean="0">
                <a:latin typeface="MV Boli" panose="02000500030200090000" pitchFamily="2" charset="0"/>
                <a:cs typeface="MV Boli" panose="02000500030200090000" pitchFamily="2" charset="0"/>
              </a:rPr>
              <a:t>June</a:t>
            </a:r>
          </a:p>
          <a:p>
            <a:pPr lvl="2"/>
            <a:r>
              <a:rPr lang="en-US" altLang="en-US" sz="2500" dirty="0" smtClean="0">
                <a:latin typeface="MV Boli" panose="02000500030200090000" pitchFamily="2" charset="0"/>
                <a:cs typeface="MV Boli" panose="02000500030200090000" pitchFamily="2" charset="0"/>
              </a:rPr>
              <a:t>Winter </a:t>
            </a:r>
            <a:r>
              <a:rPr lang="en-US" altLang="en-US" sz="2500" dirty="0">
                <a:latin typeface="MV Boli" panose="02000500030200090000" pitchFamily="2" charset="0"/>
                <a:cs typeface="MV Boli" panose="02000500030200090000" pitchFamily="2" charset="0"/>
              </a:rPr>
              <a:t>beginning in </a:t>
            </a:r>
            <a:r>
              <a:rPr lang="en-US" altLang="en-US" sz="2500" dirty="0" smtClean="0">
                <a:latin typeface="MV Boli" panose="02000500030200090000" pitchFamily="2" charset="0"/>
                <a:cs typeface="MV Boli" panose="02000500030200090000" pitchFamily="2" charset="0"/>
              </a:rPr>
              <a:t>November </a:t>
            </a:r>
            <a:endParaRPr lang="en-US" sz="2500" b="1" dirty="0" smtClean="0">
              <a:latin typeface="MV Boli" panose="02000500030200090000" pitchFamily="2" charset="0"/>
              <a:cs typeface="MV Boli" panose="02000500030200090000" pitchFamily="2" charset="0"/>
            </a:endParaRPr>
          </a:p>
          <a:p>
            <a:pPr lvl="1"/>
            <a:r>
              <a:rPr lang="en-US" altLang="en-US" sz="2800" b="1" dirty="0" smtClean="0">
                <a:latin typeface="CountryBlueprint" panose="00000400000000000000" pitchFamily="2" charset="2"/>
                <a:cs typeface="MV Boli" panose="02000500030200090000" pitchFamily="2" charset="0"/>
              </a:rPr>
              <a:t>Summer</a:t>
            </a:r>
          </a:p>
          <a:p>
            <a:pPr lvl="2"/>
            <a:r>
              <a:rPr lang="en-US" altLang="en-US" sz="2500" dirty="0" smtClean="0">
                <a:latin typeface="MV Boli" panose="02000500030200090000" pitchFamily="2" charset="0"/>
                <a:cs typeface="MV Boli" panose="02000500030200090000" pitchFamily="2" charset="0"/>
              </a:rPr>
              <a:t>During </a:t>
            </a:r>
            <a:r>
              <a:rPr lang="en-US" altLang="en-US" sz="2500" dirty="0">
                <a:latin typeface="MV Boli" panose="02000500030200090000" pitchFamily="2" charset="0"/>
                <a:cs typeface="MV Boli" panose="02000500030200090000" pitchFamily="2" charset="0"/>
              </a:rPr>
              <a:t>winter the global atmospheric pressure on Mars is 25% lower than during summer</a:t>
            </a:r>
            <a:r>
              <a:rPr lang="en-US" altLang="en-US" sz="2500" dirty="0" smtClean="0">
                <a:latin typeface="MV Boli" panose="02000500030200090000" pitchFamily="2" charset="0"/>
                <a:cs typeface="MV Boli" panose="02000500030200090000" pitchFamily="2" charset="0"/>
              </a:rPr>
              <a:t>.</a:t>
            </a:r>
          </a:p>
          <a:p>
            <a:pPr lvl="3"/>
            <a:r>
              <a:rPr lang="en-US" altLang="en-US" sz="2500" dirty="0" smtClean="0">
                <a:latin typeface="MV Boli" panose="02000500030200090000" pitchFamily="2" charset="0"/>
                <a:cs typeface="MV Boli" panose="02000500030200090000" pitchFamily="2" charset="0"/>
              </a:rPr>
              <a:t>This </a:t>
            </a:r>
            <a:r>
              <a:rPr lang="en-US" altLang="en-US" sz="2500" dirty="0">
                <a:latin typeface="MV Boli" panose="02000500030200090000" pitchFamily="2" charset="0"/>
                <a:cs typeface="MV Boli" panose="02000500030200090000" pitchFamily="2" charset="0"/>
              </a:rPr>
              <a:t>happens because of the eccentricity of Mars's orbit and a complex exchange of carbon dioxide between the Martian dry-ice polar caps and its CO2 atmosphere</a:t>
            </a:r>
            <a:r>
              <a:rPr lang="en-US" altLang="en-US" sz="2500" dirty="0" smtClean="0">
                <a:latin typeface="MV Boli" panose="02000500030200090000" pitchFamily="2" charset="0"/>
                <a:cs typeface="MV Boli" panose="02000500030200090000" pitchFamily="2" charset="0"/>
              </a:rPr>
              <a:t>.</a:t>
            </a:r>
          </a:p>
          <a:p>
            <a:pPr lvl="2"/>
            <a:r>
              <a:rPr lang="en-US" altLang="en-US" sz="2500" dirty="0" smtClean="0">
                <a:latin typeface="MV Boli" panose="02000500030200090000" pitchFamily="2" charset="0"/>
                <a:cs typeface="MV Boli" panose="02000500030200090000" pitchFamily="2" charset="0"/>
              </a:rPr>
              <a:t>Around </a:t>
            </a:r>
            <a:r>
              <a:rPr lang="en-US" altLang="en-US" sz="2500" dirty="0">
                <a:latin typeface="MV Boli" panose="02000500030200090000" pitchFamily="2" charset="0"/>
                <a:cs typeface="MV Boli" panose="02000500030200090000" pitchFamily="2" charset="0"/>
              </a:rPr>
              <a:t>the winter solstice when the North Pole is tilted away from the Sun, the northern polar cap expands as carbon dioxide in the polar atmosphere freezes.</a:t>
            </a:r>
          </a:p>
          <a:p>
            <a:pPr lvl="2"/>
            <a:r>
              <a:rPr lang="en-US" altLang="en-US" sz="2500" dirty="0">
                <a:latin typeface="MV Boli" panose="02000500030200090000" pitchFamily="2" charset="0"/>
                <a:cs typeface="MV Boli" panose="02000500030200090000" pitchFamily="2" charset="0"/>
              </a:rPr>
              <a:t>At the </a:t>
            </a:r>
            <a:r>
              <a:rPr lang="en-US" altLang="en-US" sz="2500" b="1" dirty="0">
                <a:latin typeface="MV Boli" panose="02000500030200090000" pitchFamily="2" charset="0"/>
                <a:cs typeface="MV Boli" panose="02000500030200090000" pitchFamily="2" charset="0"/>
              </a:rPr>
              <a:t>other end of the planet the southern polar cap melts, giving CO2 back to the atmosphere. </a:t>
            </a:r>
            <a:endParaRPr lang="en-US" altLang="en-US" sz="2500" b="1" dirty="0" smtClean="0">
              <a:latin typeface="MV Boli" panose="02000500030200090000" pitchFamily="2" charset="0"/>
              <a:cs typeface="MV Boli" panose="02000500030200090000" pitchFamily="2" charset="0"/>
            </a:endParaRPr>
          </a:p>
          <a:p>
            <a:pPr lvl="2"/>
            <a:r>
              <a:rPr lang="en-US" altLang="en-US" sz="2500" b="1" dirty="0" smtClean="0">
                <a:latin typeface="MV Boli" panose="02000500030200090000" pitchFamily="2" charset="0"/>
                <a:cs typeface="MV Boli" panose="02000500030200090000" pitchFamily="2" charset="0"/>
              </a:rPr>
              <a:t>Process </a:t>
            </a:r>
            <a:r>
              <a:rPr lang="en-US" altLang="en-US" sz="2500" b="1" dirty="0">
                <a:latin typeface="MV Boli" panose="02000500030200090000" pitchFamily="2" charset="0"/>
                <a:cs typeface="MV Boli" panose="02000500030200090000" pitchFamily="2" charset="0"/>
              </a:rPr>
              <a:t>reverses half a year later at the summer solstice. </a:t>
            </a:r>
          </a:p>
          <a:p>
            <a:pPr lvl="1"/>
            <a:r>
              <a:rPr lang="en-US" altLang="en-US" sz="2800" b="1" dirty="0" smtClean="0">
                <a:latin typeface="CountryBlueprint" panose="00000400000000000000" pitchFamily="2" charset="2"/>
                <a:cs typeface="MV Boli" panose="02000500030200090000" pitchFamily="2" charset="0"/>
              </a:rPr>
              <a:t>Winter</a:t>
            </a:r>
          </a:p>
          <a:p>
            <a:pPr lvl="2"/>
            <a:r>
              <a:rPr lang="en-US" altLang="en-US" sz="2500" dirty="0" smtClean="0">
                <a:latin typeface="MV Boli" panose="02000500030200090000" pitchFamily="2" charset="0"/>
                <a:cs typeface="MV Boli" panose="02000500030200090000" pitchFamily="2" charset="0"/>
              </a:rPr>
              <a:t>Mars </a:t>
            </a:r>
            <a:r>
              <a:rPr lang="en-US" altLang="en-US" sz="2500" dirty="0">
                <a:latin typeface="MV Boli" panose="02000500030200090000" pitchFamily="2" charset="0"/>
                <a:cs typeface="MV Boli" panose="02000500030200090000" pitchFamily="2" charset="0"/>
              </a:rPr>
              <a:t>is 10% closer to the Sun in winter than it is in summer</a:t>
            </a:r>
            <a:r>
              <a:rPr lang="en-US" altLang="en-US" sz="2500" dirty="0" smtClean="0">
                <a:latin typeface="MV Boli" panose="02000500030200090000" pitchFamily="2" charset="0"/>
                <a:cs typeface="MV Boli" panose="02000500030200090000" pitchFamily="2" charset="0"/>
              </a:rPr>
              <a:t>.</a:t>
            </a:r>
          </a:p>
          <a:p>
            <a:pPr lvl="2"/>
            <a:r>
              <a:rPr lang="en-US" altLang="en-US" sz="2500" dirty="0" smtClean="0">
                <a:latin typeface="MV Boli" panose="02000500030200090000" pitchFamily="2" charset="0"/>
                <a:cs typeface="MV Boli" panose="02000500030200090000" pitchFamily="2" charset="0"/>
              </a:rPr>
              <a:t> </a:t>
            </a:r>
            <a:r>
              <a:rPr lang="en-US" altLang="en-US" sz="2500" dirty="0">
                <a:latin typeface="MV Boli" panose="02000500030200090000" pitchFamily="2" charset="0"/>
                <a:cs typeface="MV Boli" panose="02000500030200090000" pitchFamily="2" charset="0"/>
              </a:rPr>
              <a:t>At the time of the winter solstice the northern polar cap absorbs more CO2 than the southern polar cap absorbs half a year later</a:t>
            </a:r>
            <a:r>
              <a:rPr lang="en-US" altLang="en-US" sz="2500" dirty="0" smtClean="0">
                <a:latin typeface="MV Boli" panose="02000500030200090000" pitchFamily="2" charset="0"/>
                <a:cs typeface="MV Boli" panose="02000500030200090000" pitchFamily="2" charset="0"/>
              </a:rPr>
              <a:t>.</a:t>
            </a:r>
          </a:p>
          <a:p>
            <a:pPr lvl="3"/>
            <a:r>
              <a:rPr lang="en-US" altLang="en-US" sz="2500" dirty="0" smtClean="0">
                <a:latin typeface="MV Boli" panose="02000500030200090000" pitchFamily="2" charset="0"/>
                <a:cs typeface="MV Boli" panose="02000500030200090000" pitchFamily="2" charset="0"/>
              </a:rPr>
              <a:t>The </a:t>
            </a:r>
            <a:r>
              <a:rPr lang="en-US" altLang="en-US" sz="2500" dirty="0">
                <a:latin typeface="MV Boli" panose="02000500030200090000" pitchFamily="2" charset="0"/>
                <a:cs typeface="MV Boli" panose="02000500030200090000" pitchFamily="2" charset="0"/>
              </a:rPr>
              <a:t>difference is so great that the Martian atmosphere is noticeably thinner during winter. </a:t>
            </a:r>
            <a:endParaRPr lang="en-US" altLang="en-US" sz="2500" dirty="0" smtClean="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349462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untryBlueprint" panose="00000400000000000000" pitchFamily="2" charset="2"/>
                <a:cs typeface="MV Boli" panose="02000500030200090000" pitchFamily="2" charset="0"/>
              </a:rPr>
              <a:t>Tilt of Mars Rotation </a:t>
            </a:r>
            <a:r>
              <a:rPr lang="en-US" b="1" dirty="0" smtClean="0">
                <a:latin typeface="CountryBlueprint" panose="00000400000000000000" pitchFamily="2" charset="2"/>
                <a:cs typeface="MV Boli" panose="02000500030200090000" pitchFamily="2" charset="0"/>
              </a:rPr>
              <a:t>Axis</a:t>
            </a:r>
            <a:endParaRPr lang="en-US" dirty="0"/>
          </a:p>
        </p:txBody>
      </p:sp>
      <p:sp>
        <p:nvSpPr>
          <p:cNvPr id="3" name="Content Placeholder 2"/>
          <p:cNvSpPr>
            <a:spLocks noGrp="1"/>
          </p:cNvSpPr>
          <p:nvPr>
            <p:ph idx="1"/>
          </p:nvPr>
        </p:nvSpPr>
        <p:spPr>
          <a:xfrm>
            <a:off x="685801" y="2065867"/>
            <a:ext cx="8204811" cy="3442567"/>
          </a:xfrm>
        </p:spPr>
        <p:txBody>
          <a:bodyPr>
            <a:normAutofit/>
          </a:bodyPr>
          <a:lstStyle/>
          <a:p>
            <a:r>
              <a:rPr lang="en-US" sz="2800" b="1" dirty="0">
                <a:latin typeface="CountryBlueprint" panose="00000400000000000000" pitchFamily="2" charset="2"/>
                <a:cs typeface="MV Boli" panose="02000500030200090000" pitchFamily="2" charset="0"/>
              </a:rPr>
              <a:t>Rock Layering </a:t>
            </a:r>
            <a:endParaRPr lang="en-US" sz="2800" b="1" dirty="0" smtClean="0">
              <a:latin typeface="CountryBlueprint" panose="00000400000000000000" pitchFamily="2" charset="2"/>
              <a:cs typeface="MV Boli" panose="02000500030200090000" pitchFamily="2" charset="0"/>
            </a:endParaRPr>
          </a:p>
          <a:p>
            <a:pPr lvl="1"/>
            <a:r>
              <a:rPr lang="en-US" dirty="0" smtClean="0">
                <a:latin typeface="MV Boli" panose="02000500030200090000" pitchFamily="2" charset="0"/>
                <a:cs typeface="MV Boli" panose="02000500030200090000" pitchFamily="2" charset="0"/>
              </a:rPr>
              <a:t>High </a:t>
            </a:r>
            <a:r>
              <a:rPr lang="en-US" dirty="0">
                <a:latin typeface="MV Boli" panose="02000500030200090000" pitchFamily="2" charset="0"/>
                <a:cs typeface="MV Boli" panose="02000500030200090000" pitchFamily="2" charset="0"/>
              </a:rPr>
              <a:t>Resolution Imaging Science Experiment </a:t>
            </a:r>
            <a:r>
              <a:rPr lang="en-US" dirty="0" smtClean="0">
                <a:latin typeface="MV Boli" panose="02000500030200090000" pitchFamily="2" charset="0"/>
                <a:cs typeface="MV Boli" panose="02000500030200090000" pitchFamily="2" charset="0"/>
              </a:rPr>
              <a:t>camera</a:t>
            </a:r>
          </a:p>
          <a:p>
            <a:pPr lvl="1"/>
            <a:r>
              <a:rPr lang="en-US" dirty="0" smtClean="0">
                <a:latin typeface="MV Boli" panose="02000500030200090000" pitchFamily="2" charset="0"/>
                <a:cs typeface="MV Boli" panose="02000500030200090000" pitchFamily="2" charset="0"/>
              </a:rPr>
              <a:t>May </a:t>
            </a:r>
            <a:r>
              <a:rPr lang="en-US" dirty="0">
                <a:latin typeface="MV Boli" panose="02000500030200090000" pitchFamily="2" charset="0"/>
                <a:cs typeface="MV Boli" panose="02000500030200090000" pitchFamily="2" charset="0"/>
              </a:rPr>
              <a:t>rekindle debates about some patterns of rock layering on </a:t>
            </a:r>
            <a:r>
              <a:rPr lang="en-US" dirty="0" smtClean="0">
                <a:latin typeface="MV Boli" panose="02000500030200090000" pitchFamily="2" charset="0"/>
                <a:cs typeface="MV Boli" panose="02000500030200090000" pitchFamily="2" charset="0"/>
              </a:rPr>
              <a:t>Earth.</a:t>
            </a:r>
          </a:p>
          <a:p>
            <a:pPr lvl="1"/>
            <a:r>
              <a:rPr lang="en-US" dirty="0" smtClean="0">
                <a:latin typeface="MV Boli" panose="02000500030200090000" pitchFamily="2" charset="0"/>
                <a:cs typeface="MV Boli" panose="02000500030200090000" pitchFamily="2" charset="0"/>
              </a:rPr>
              <a:t>Layers </a:t>
            </a:r>
            <a:r>
              <a:rPr lang="en-US" dirty="0">
                <a:latin typeface="MV Boli" panose="02000500030200090000" pitchFamily="2" charset="0"/>
                <a:cs typeface="MV Boli" panose="02000500030200090000" pitchFamily="2" charset="0"/>
              </a:rPr>
              <a:t>of similar thickness repeat dozens to hundreds of times in rocks </a:t>
            </a:r>
            <a:r>
              <a:rPr lang="en-US" dirty="0" smtClean="0">
                <a:latin typeface="MV Boli" panose="02000500030200090000" pitchFamily="2" charset="0"/>
                <a:cs typeface="MV Boli" panose="02000500030200090000" pitchFamily="2" charset="0"/>
              </a:rPr>
              <a:t>exposed</a:t>
            </a:r>
          </a:p>
          <a:p>
            <a:pPr lvl="1"/>
            <a:r>
              <a:rPr lang="en-US" dirty="0" smtClean="0">
                <a:latin typeface="MV Boli" panose="02000500030200090000" pitchFamily="2" charset="0"/>
                <a:cs typeface="MV Boli" panose="02000500030200090000" pitchFamily="2" charset="0"/>
              </a:rPr>
              <a:t>Bundles </a:t>
            </a:r>
            <a:r>
              <a:rPr lang="en-US" dirty="0">
                <a:latin typeface="MV Boli" panose="02000500030200090000" pitchFamily="2" charset="0"/>
                <a:cs typeface="MV Boli" panose="02000500030200090000" pitchFamily="2" charset="0"/>
              </a:rPr>
              <a:t>of a 10-layer pattern repeat at least 10 times, </a:t>
            </a:r>
            <a:r>
              <a:rPr lang="en-US" dirty="0" smtClean="0">
                <a:latin typeface="MV Boli" panose="02000500030200090000" pitchFamily="2" charset="0"/>
                <a:cs typeface="MV Boli" panose="02000500030200090000" pitchFamily="2" charset="0"/>
              </a:rPr>
              <a:t>which </a:t>
            </a:r>
            <a:r>
              <a:rPr lang="en-US" dirty="0">
                <a:latin typeface="MV Boli" panose="02000500030200090000" pitchFamily="2" charset="0"/>
                <a:cs typeface="MV Boli" panose="02000500030200090000" pitchFamily="2" charset="0"/>
              </a:rPr>
              <a:t>could correspond to a known 10-to-one pattern of changes in the tilt of the planet's rotation axis</a:t>
            </a:r>
            <a:r>
              <a:rPr lang="en-US" dirty="0" smtClean="0">
                <a:latin typeface="MV Boli" panose="02000500030200090000" pitchFamily="2" charset="0"/>
                <a:cs typeface="MV Boli" panose="02000500030200090000" pitchFamily="2" charset="0"/>
              </a:rPr>
              <a:t>.</a:t>
            </a:r>
            <a:endParaRPr lang="en-US" dirty="0">
              <a:latin typeface="MV Boli" panose="02000500030200090000" pitchFamily="2" charset="0"/>
              <a:cs typeface="MV Boli" panose="02000500030200090000" pitchFamily="2" charset="0"/>
            </a:endParaRPr>
          </a:p>
        </p:txBody>
      </p:sp>
      <p:pic>
        <p:nvPicPr>
          <p:cNvPr id="1026" name="Picture 2" descr="Periodic Layering in Becquerel Crater, Ma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4135" y="2577992"/>
            <a:ext cx="3214936" cy="241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3073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ountryBlueprint" panose="00000400000000000000" pitchFamily="2" charset="2"/>
                <a:cs typeface="MV Boli" panose="02000500030200090000" pitchFamily="2" charset="0"/>
              </a:rPr>
              <a:t>Water</a:t>
            </a:r>
            <a:endParaRPr lang="en-US" dirty="0"/>
          </a:p>
        </p:txBody>
      </p:sp>
      <p:sp>
        <p:nvSpPr>
          <p:cNvPr id="3" name="Content Placeholder 2"/>
          <p:cNvSpPr>
            <a:spLocks noGrp="1"/>
          </p:cNvSpPr>
          <p:nvPr>
            <p:ph idx="1"/>
          </p:nvPr>
        </p:nvSpPr>
        <p:spPr>
          <a:xfrm>
            <a:off x="685801" y="2065867"/>
            <a:ext cx="5578886" cy="1946787"/>
          </a:xfrm>
        </p:spPr>
        <p:txBody>
          <a:bodyPr>
            <a:normAutofit/>
          </a:bodyPr>
          <a:lstStyle/>
          <a:p>
            <a:pPr lvl="1"/>
            <a:r>
              <a:rPr lang="en-US" sz="2800" b="1" dirty="0" smtClean="0">
                <a:latin typeface="CountryBlueprint" panose="00000400000000000000" pitchFamily="2" charset="2"/>
                <a:cs typeface="MV Boli" panose="02000500030200090000" pitchFamily="2" charset="0"/>
              </a:rPr>
              <a:t>Main Water Topics</a:t>
            </a:r>
          </a:p>
          <a:p>
            <a:pPr lvl="2"/>
            <a:r>
              <a:rPr lang="en-US" sz="1800" dirty="0" smtClean="0">
                <a:latin typeface="MV Boli" panose="02000500030200090000" pitchFamily="2" charset="0"/>
                <a:cs typeface="MV Boli" panose="02000500030200090000" pitchFamily="2" charset="0"/>
              </a:rPr>
              <a:t>Ancient Lakes/Rivers</a:t>
            </a:r>
          </a:p>
          <a:p>
            <a:pPr lvl="2"/>
            <a:r>
              <a:rPr lang="en-US" sz="1800" dirty="0">
                <a:latin typeface="MV Boli" panose="02000500030200090000" pitchFamily="2" charset="0"/>
                <a:cs typeface="MV Boli" panose="02000500030200090000" pitchFamily="2" charset="0"/>
              </a:rPr>
              <a:t>Polar Ice Caps hold Water</a:t>
            </a:r>
            <a:endParaRPr lang="en-US" sz="1800" dirty="0"/>
          </a:p>
        </p:txBody>
      </p:sp>
      <p:pic>
        <p:nvPicPr>
          <p:cNvPr id="3074" name="Picture 2" descr="http://upload.wikimedia.org/wikipedia/commons/a/ab/MOLA_Planum_Boreum_PIA013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8366" y="2065867"/>
            <a:ext cx="4552694" cy="3414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4962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untryBlueprint" panose="00000400000000000000" pitchFamily="2" charset="2"/>
                <a:cs typeface="MV Boli" panose="02000500030200090000" pitchFamily="2" charset="0"/>
              </a:rPr>
              <a:t>Water</a:t>
            </a:r>
            <a:endParaRPr lang="en-US" dirty="0"/>
          </a:p>
        </p:txBody>
      </p:sp>
      <p:sp>
        <p:nvSpPr>
          <p:cNvPr id="3" name="Content Placeholder 2"/>
          <p:cNvSpPr>
            <a:spLocks noGrp="1"/>
          </p:cNvSpPr>
          <p:nvPr>
            <p:ph idx="1"/>
          </p:nvPr>
        </p:nvSpPr>
        <p:spPr>
          <a:xfrm>
            <a:off x="45157" y="2324100"/>
            <a:ext cx="5981700" cy="4114802"/>
          </a:xfrm>
        </p:spPr>
        <p:txBody>
          <a:bodyPr/>
          <a:lstStyle/>
          <a:p>
            <a:pPr lvl="1"/>
            <a:r>
              <a:rPr lang="en-US" sz="2100" dirty="0">
                <a:latin typeface="MV Boli" panose="02000500030200090000" pitchFamily="2" charset="0"/>
                <a:cs typeface="MV Boli" panose="02000500030200090000" pitchFamily="2" charset="0"/>
              </a:rPr>
              <a:t>Ancient </a:t>
            </a:r>
            <a:r>
              <a:rPr lang="en-US" sz="2100" dirty="0" smtClean="0">
                <a:latin typeface="MV Boli" panose="02000500030200090000" pitchFamily="2" charset="0"/>
                <a:cs typeface="MV Boli" panose="02000500030200090000" pitchFamily="2" charset="0"/>
              </a:rPr>
              <a:t>Lakes/Rivers</a:t>
            </a:r>
          </a:p>
          <a:p>
            <a:pPr lvl="2"/>
            <a:r>
              <a:rPr lang="en-US" sz="1900" dirty="0" smtClean="0">
                <a:latin typeface="MV Boli" panose="02000500030200090000" pitchFamily="2" charset="0"/>
                <a:cs typeface="MV Boli" panose="02000500030200090000" pitchFamily="2" charset="0"/>
              </a:rPr>
              <a:t>Mud cracks</a:t>
            </a:r>
          </a:p>
          <a:p>
            <a:pPr lvl="3"/>
            <a:r>
              <a:rPr lang="en-US" sz="1700" dirty="0" smtClean="0">
                <a:latin typeface="MV Boli" panose="02000500030200090000" pitchFamily="2" charset="0"/>
                <a:cs typeface="MV Boli" panose="02000500030200090000" pitchFamily="2" charset="0"/>
              </a:rPr>
              <a:t>provide evidence of a past body of water</a:t>
            </a:r>
          </a:p>
          <a:p>
            <a:pPr lvl="2"/>
            <a:r>
              <a:rPr lang="en-US" sz="1900" dirty="0" smtClean="0">
                <a:latin typeface="MV Boli" panose="02000500030200090000" pitchFamily="2" charset="0"/>
                <a:cs typeface="MV Boli" panose="02000500030200090000" pitchFamily="2" charset="0"/>
              </a:rPr>
              <a:t>Origin and Flow</a:t>
            </a:r>
          </a:p>
          <a:p>
            <a:pPr lvl="3"/>
            <a:r>
              <a:rPr lang="en-US" sz="1700" dirty="0" smtClean="0">
                <a:latin typeface="MV Boli" panose="02000500030200090000" pitchFamily="2" charset="0"/>
                <a:cs typeface="MV Boli" panose="02000500030200090000" pitchFamily="2" charset="0"/>
              </a:rPr>
              <a:t>Formed by Craters impacts and other naturally occurring processes</a:t>
            </a:r>
          </a:p>
          <a:p>
            <a:pPr lvl="3"/>
            <a:r>
              <a:rPr lang="en-US" sz="1700" dirty="0" smtClean="0">
                <a:latin typeface="MV Boli" panose="02000500030200090000" pitchFamily="2" charset="0"/>
                <a:cs typeface="MV Boli" panose="02000500030200090000" pitchFamily="2" charset="0"/>
              </a:rPr>
              <a:t>River broke through the Holden crater wall and resultantly lowered the water level in the ancient river (evident from erosion layering)</a:t>
            </a:r>
            <a:endParaRPr lang="en-US" sz="1500" dirty="0" smtClean="0">
              <a:latin typeface="MV Boli" panose="02000500030200090000" pitchFamily="2" charset="0"/>
              <a:cs typeface="MV Boli" panose="02000500030200090000" pitchFamily="2" charset="0"/>
            </a:endParaRPr>
          </a:p>
          <a:p>
            <a:pPr lvl="1"/>
            <a:endParaRPr lang="en-US" sz="2100" dirty="0" smtClean="0">
              <a:latin typeface="MV Boli" panose="02000500030200090000" pitchFamily="2" charset="0"/>
              <a:cs typeface="MV Boli" panose="02000500030200090000" pitchFamily="2" charset="0"/>
            </a:endParaRPr>
          </a:p>
          <a:p>
            <a:pPr lvl="2"/>
            <a:endParaRPr lang="en-US" sz="1900" dirty="0">
              <a:latin typeface="MV Boli" panose="02000500030200090000" pitchFamily="2" charset="0"/>
              <a:cs typeface="MV Boli" panose="02000500030200090000" pitchFamily="2" charset="0"/>
            </a:endParaRPr>
          </a:p>
          <a:p>
            <a:endParaRPr lang="en-US" dirty="0"/>
          </a:p>
        </p:txBody>
      </p:sp>
      <p:grpSp>
        <p:nvGrpSpPr>
          <p:cNvPr id="7" name="Group 6"/>
          <p:cNvGrpSpPr/>
          <p:nvPr/>
        </p:nvGrpSpPr>
        <p:grpSpPr>
          <a:xfrm>
            <a:off x="6489700" y="1337733"/>
            <a:ext cx="5392907" cy="4863487"/>
            <a:chOff x="6527800" y="534013"/>
            <a:chExt cx="5392907" cy="4863487"/>
          </a:xfrm>
        </p:grpSpPr>
        <p:pic>
          <p:nvPicPr>
            <p:cNvPr id="4" name="Picture 3"/>
            <p:cNvPicPr>
              <a:picLocks noChangeAspect="1"/>
            </p:cNvPicPr>
            <p:nvPr/>
          </p:nvPicPr>
          <p:blipFill rotWithShape="1">
            <a:blip r:embed="rId2"/>
            <a:srcRect l="38943" t="9271" r="10639" b="52761"/>
            <a:stretch/>
          </p:blipFill>
          <p:spPr>
            <a:xfrm>
              <a:off x="9182097" y="534013"/>
              <a:ext cx="2738609" cy="2335576"/>
            </a:xfrm>
            <a:prstGeom prst="rect">
              <a:avLst/>
            </a:prstGeom>
          </p:spPr>
        </p:pic>
        <p:pic>
          <p:nvPicPr>
            <p:cNvPr id="5" name="Picture 4"/>
            <p:cNvPicPr>
              <a:picLocks noChangeAspect="1"/>
            </p:cNvPicPr>
            <p:nvPr/>
          </p:nvPicPr>
          <p:blipFill rotWithShape="1">
            <a:blip r:embed="rId3"/>
            <a:srcRect l="6869" t="13182" r="58718" b="22403"/>
            <a:stretch/>
          </p:blipFill>
          <p:spPr>
            <a:xfrm>
              <a:off x="6527800" y="1042013"/>
              <a:ext cx="2401718" cy="3962400"/>
            </a:xfrm>
            <a:prstGeom prst="rect">
              <a:avLst/>
            </a:prstGeom>
          </p:spPr>
        </p:pic>
        <p:pic>
          <p:nvPicPr>
            <p:cNvPr id="6" name="Picture 5"/>
            <p:cNvPicPr>
              <a:picLocks noChangeAspect="1"/>
            </p:cNvPicPr>
            <p:nvPr/>
          </p:nvPicPr>
          <p:blipFill rotWithShape="1">
            <a:blip r:embed="rId3"/>
            <a:srcRect l="55354" t="58189" r="19563" b="14146"/>
            <a:stretch/>
          </p:blipFill>
          <p:spPr>
            <a:xfrm>
              <a:off x="9182098" y="3161075"/>
              <a:ext cx="2738609" cy="2236425"/>
            </a:xfrm>
            <a:prstGeom prst="rect">
              <a:avLst/>
            </a:prstGeom>
          </p:spPr>
        </p:pic>
      </p:grpSp>
    </p:spTree>
    <p:extLst>
      <p:ext uri="{BB962C8B-B14F-4D97-AF65-F5344CB8AC3E}">
        <p14:creationId xmlns:p14="http://schemas.microsoft.com/office/powerpoint/2010/main" val="2825182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untryBlueprint" panose="00000400000000000000" pitchFamily="2" charset="2"/>
                <a:cs typeface="MV Boli" panose="02000500030200090000" pitchFamily="2" charset="0"/>
              </a:rPr>
              <a:t>Water</a:t>
            </a:r>
            <a:endParaRPr lang="en-US" dirty="0"/>
          </a:p>
        </p:txBody>
      </p:sp>
      <p:sp>
        <p:nvSpPr>
          <p:cNvPr id="3" name="Content Placeholder 2"/>
          <p:cNvSpPr>
            <a:spLocks noGrp="1"/>
          </p:cNvSpPr>
          <p:nvPr>
            <p:ph idx="1"/>
          </p:nvPr>
        </p:nvSpPr>
        <p:spPr>
          <a:xfrm>
            <a:off x="685801" y="2535767"/>
            <a:ext cx="8559799" cy="4715933"/>
          </a:xfrm>
        </p:spPr>
        <p:txBody>
          <a:bodyPr>
            <a:normAutofit fontScale="92500"/>
          </a:bodyPr>
          <a:lstStyle/>
          <a:p>
            <a:pPr marL="285750" lvl="1"/>
            <a:r>
              <a:rPr lang="en-US" sz="2800" b="1" dirty="0" smtClean="0">
                <a:latin typeface="CountryBlueprint" panose="00000400000000000000" pitchFamily="2" charset="2"/>
                <a:cs typeface="MV Boli" panose="02000500030200090000" pitchFamily="2" charset="0"/>
              </a:rPr>
              <a:t>Polar </a:t>
            </a:r>
            <a:r>
              <a:rPr lang="en-US" sz="2800" b="1" dirty="0">
                <a:latin typeface="CountryBlueprint" panose="00000400000000000000" pitchFamily="2" charset="2"/>
                <a:cs typeface="MV Boli" panose="02000500030200090000" pitchFamily="2" charset="0"/>
              </a:rPr>
              <a:t>Ice </a:t>
            </a:r>
            <a:r>
              <a:rPr lang="en-US" sz="2800" b="1" dirty="0" smtClean="0">
                <a:latin typeface="CountryBlueprint" panose="00000400000000000000" pitchFamily="2" charset="2"/>
                <a:cs typeface="MV Boli" panose="02000500030200090000" pitchFamily="2" charset="0"/>
              </a:rPr>
              <a:t>Caps hold Water</a:t>
            </a:r>
            <a:endParaRPr lang="en-US" sz="2800" b="1" dirty="0">
              <a:latin typeface="CountryBlueprint" panose="00000400000000000000" pitchFamily="2" charset="2"/>
              <a:cs typeface="MV Boli" panose="02000500030200090000" pitchFamily="2" charset="0"/>
            </a:endParaRPr>
          </a:p>
          <a:p>
            <a:pPr marL="742950" lvl="2"/>
            <a:r>
              <a:rPr lang="en-US" sz="1800" dirty="0" smtClean="0">
                <a:latin typeface="MV Boli" panose="02000500030200090000" pitchFamily="2" charset="0"/>
                <a:cs typeface="MV Boli" panose="02000500030200090000" pitchFamily="2" charset="0"/>
              </a:rPr>
              <a:t>Northern Ice Cap </a:t>
            </a:r>
            <a:r>
              <a:rPr lang="en-US" sz="1800" dirty="0">
                <a:latin typeface="MV Boli" panose="02000500030200090000" pitchFamily="2" charset="0"/>
                <a:cs typeface="MV Boli" panose="02000500030200090000" pitchFamily="2" charset="0"/>
              </a:rPr>
              <a:t>is mostly </a:t>
            </a:r>
            <a:r>
              <a:rPr lang="en-US" sz="1800" dirty="0" smtClean="0">
                <a:latin typeface="MV Boli" panose="02000500030200090000" pitchFamily="2" charset="0"/>
                <a:cs typeface="MV Boli" panose="02000500030200090000" pitchFamily="2" charset="0"/>
              </a:rPr>
              <a:t>frozen water </a:t>
            </a:r>
          </a:p>
          <a:p>
            <a:pPr marL="742950" lvl="2"/>
            <a:r>
              <a:rPr lang="en-US" sz="1800" dirty="0">
                <a:latin typeface="MV Boli" panose="02000500030200090000" pitchFamily="2" charset="0"/>
                <a:cs typeface="MV Boli" panose="02000500030200090000" pitchFamily="2" charset="0"/>
              </a:rPr>
              <a:t>S</a:t>
            </a:r>
            <a:r>
              <a:rPr lang="en-US" sz="1800" dirty="0" smtClean="0">
                <a:latin typeface="MV Boli" panose="02000500030200090000" pitchFamily="2" charset="0"/>
                <a:cs typeface="MV Boli" panose="02000500030200090000" pitchFamily="2" charset="0"/>
              </a:rPr>
              <a:t>outhern Ice Cap </a:t>
            </a:r>
            <a:r>
              <a:rPr lang="en-US" sz="1800" dirty="0">
                <a:latin typeface="MV Boli" panose="02000500030200090000" pitchFamily="2" charset="0"/>
                <a:cs typeface="MV Boli" panose="02000500030200090000" pitchFamily="2" charset="0"/>
              </a:rPr>
              <a:t>is frozen water and carbon </a:t>
            </a:r>
            <a:r>
              <a:rPr lang="en-US" sz="1800" dirty="0" smtClean="0">
                <a:latin typeface="MV Boli" panose="02000500030200090000" pitchFamily="2" charset="0"/>
                <a:cs typeface="MV Boli" panose="02000500030200090000" pitchFamily="2" charset="0"/>
              </a:rPr>
              <a:t>dioxide</a:t>
            </a:r>
          </a:p>
          <a:p>
            <a:pPr marL="742950" lvl="2"/>
            <a:r>
              <a:rPr lang="en-US" sz="1800" dirty="0" smtClean="0">
                <a:latin typeface="MV Boli" panose="02000500030200090000" pitchFamily="2" charset="0"/>
                <a:cs typeface="MV Boli" panose="02000500030200090000" pitchFamily="2" charset="0"/>
              </a:rPr>
              <a:t>Northern Ice Cap </a:t>
            </a:r>
            <a:r>
              <a:rPr lang="en-US" sz="1800" dirty="0">
                <a:latin typeface="MV Boli" panose="02000500030200090000" pitchFamily="2" charset="0"/>
                <a:cs typeface="MV Boli" panose="02000500030200090000" pitchFamily="2" charset="0"/>
              </a:rPr>
              <a:t>extends over a sizeable portion of </a:t>
            </a:r>
            <a:r>
              <a:rPr lang="en-US" sz="1800" dirty="0" smtClean="0">
                <a:latin typeface="MV Boli" panose="02000500030200090000" pitchFamily="2" charset="0"/>
                <a:cs typeface="MV Boli" panose="02000500030200090000" pitchFamily="2" charset="0"/>
              </a:rPr>
              <a:t>the </a:t>
            </a:r>
            <a:r>
              <a:rPr lang="en-US" sz="1800" dirty="0">
                <a:latin typeface="MV Boli" panose="02000500030200090000" pitchFamily="2" charset="0"/>
                <a:cs typeface="MV Boli" panose="02000500030200090000" pitchFamily="2" charset="0"/>
              </a:rPr>
              <a:t>planet's </a:t>
            </a:r>
            <a:r>
              <a:rPr lang="en-US" sz="1800" dirty="0" smtClean="0">
                <a:latin typeface="MV Boli" panose="02000500030200090000" pitchFamily="2" charset="0"/>
                <a:cs typeface="MV Boli" panose="02000500030200090000" pitchFamily="2" charset="0"/>
              </a:rPr>
              <a:t>pole similar to Earths</a:t>
            </a:r>
          </a:p>
          <a:p>
            <a:pPr marL="1085850" lvl="3"/>
            <a:r>
              <a:rPr lang="en-US" sz="1600" dirty="0" smtClean="0">
                <a:latin typeface="MV Boli" panose="02000500030200090000" pitchFamily="2" charset="0"/>
                <a:cs typeface="MV Boli" panose="02000500030200090000" pitchFamily="2" charset="0"/>
              </a:rPr>
              <a:t>Non-seasonally </a:t>
            </a:r>
            <a:r>
              <a:rPr lang="en-US" sz="1600" dirty="0">
                <a:latin typeface="MV Boli" panose="02000500030200090000" pitchFamily="2" charset="0"/>
                <a:cs typeface="MV Boli" panose="02000500030200090000" pitchFamily="2" charset="0"/>
              </a:rPr>
              <a:t>affected size is several times greater than </a:t>
            </a:r>
            <a:r>
              <a:rPr lang="en-US" sz="1600" dirty="0" smtClean="0">
                <a:latin typeface="MV Boli" panose="02000500030200090000" pitchFamily="2" charset="0"/>
                <a:cs typeface="MV Boli" panose="02000500030200090000" pitchFamily="2" charset="0"/>
              </a:rPr>
              <a:t>Southern Ice Cap </a:t>
            </a:r>
            <a:r>
              <a:rPr lang="en-US" sz="1600" dirty="0">
                <a:latin typeface="MV Boli" panose="02000500030200090000" pitchFamily="2" charset="0"/>
                <a:cs typeface="MV Boli" panose="02000500030200090000" pitchFamily="2" charset="0"/>
              </a:rPr>
              <a:t> </a:t>
            </a:r>
            <a:endParaRPr lang="en-US" sz="1600" dirty="0" smtClean="0">
              <a:latin typeface="MV Boli" panose="02000500030200090000" pitchFamily="2" charset="0"/>
              <a:cs typeface="MV Boli" panose="02000500030200090000" pitchFamily="2" charset="0"/>
            </a:endParaRPr>
          </a:p>
          <a:p>
            <a:pPr marL="742950" lvl="2"/>
            <a:r>
              <a:rPr lang="en-US" sz="1800" dirty="0">
                <a:latin typeface="MV Boli" panose="02000500030200090000" pitchFamily="2" charset="0"/>
                <a:cs typeface="MV Boli" panose="02000500030200090000" pitchFamily="2" charset="0"/>
              </a:rPr>
              <a:t>Mars currently contains as much as water as Lake Ontario in the Northern Polar Ice Cap</a:t>
            </a:r>
          </a:p>
          <a:p>
            <a:pPr marL="742950" lvl="2"/>
            <a:r>
              <a:rPr lang="en-US" sz="1800" dirty="0">
                <a:latin typeface="MV Boli" panose="02000500030200090000" pitchFamily="2" charset="0"/>
                <a:cs typeface="MV Boli" panose="02000500030200090000" pitchFamily="2" charset="0"/>
              </a:rPr>
              <a:t>Martian Summer causes Carbon Dioxide Ice to sublimate uncovering Water Ice </a:t>
            </a:r>
          </a:p>
          <a:p>
            <a:pPr marL="1085850" lvl="3"/>
            <a:r>
              <a:rPr lang="en-US" sz="1600" dirty="0">
                <a:latin typeface="MV Boli" panose="02000500030200090000" pitchFamily="2" charset="0"/>
                <a:cs typeface="MV Boli" panose="02000500030200090000" pitchFamily="2" charset="0"/>
              </a:rPr>
              <a:t>Warming of the poles and partial melting of water ice at high altitudes broadens the environments in which life might occur on </a:t>
            </a:r>
            <a:r>
              <a:rPr lang="en-US" sz="1600" dirty="0" smtClean="0">
                <a:latin typeface="MV Boli" panose="02000500030200090000" pitchFamily="2" charset="0"/>
                <a:cs typeface="MV Boli" panose="02000500030200090000" pitchFamily="2" charset="0"/>
              </a:rPr>
              <a:t>Mars</a:t>
            </a:r>
          </a:p>
          <a:p>
            <a:pPr marL="285750" lvl="1"/>
            <a:r>
              <a:rPr lang="en-US" sz="2000" dirty="0">
                <a:latin typeface="MV Boli" panose="02000500030200090000" pitchFamily="2" charset="0"/>
                <a:cs typeface="MV Boli" panose="02000500030200090000" pitchFamily="2" charset="0"/>
                <a:hlinkClick r:id="rId2"/>
              </a:rPr>
              <a:t>http://</a:t>
            </a:r>
            <a:r>
              <a:rPr lang="en-US" sz="2000" dirty="0" smtClean="0">
                <a:latin typeface="MV Boli" panose="02000500030200090000" pitchFamily="2" charset="0"/>
                <a:cs typeface="MV Boli" panose="02000500030200090000" pitchFamily="2" charset="0"/>
                <a:hlinkClick r:id="rId2"/>
              </a:rPr>
              <a:t>www.nasa.gov/mpeg/55074main_PolarCaps.mpeg</a:t>
            </a:r>
            <a:r>
              <a:rPr lang="en-US" sz="2000" dirty="0" smtClean="0">
                <a:latin typeface="MV Boli" panose="02000500030200090000" pitchFamily="2" charset="0"/>
                <a:cs typeface="MV Boli" panose="02000500030200090000" pitchFamily="2" charset="0"/>
              </a:rPr>
              <a:t> (comparison)</a:t>
            </a:r>
            <a:endParaRPr lang="en-US" sz="2000" dirty="0">
              <a:latin typeface="MV Boli" panose="02000500030200090000" pitchFamily="2" charset="0"/>
              <a:cs typeface="MV Boli" panose="02000500030200090000" pitchFamily="2" charset="0"/>
            </a:endParaRPr>
          </a:p>
          <a:p>
            <a:pPr marL="742950" lvl="2"/>
            <a:endParaRPr lang="en-US" sz="1800" dirty="0"/>
          </a:p>
          <a:p>
            <a:pPr marL="742950" lvl="2"/>
            <a:endParaRPr lang="en-US" sz="1800" dirty="0" smtClean="0">
              <a:latin typeface="MV Boli" panose="02000500030200090000" pitchFamily="2" charset="0"/>
              <a:cs typeface="MV Boli" panose="02000500030200090000" pitchFamily="2" charset="0"/>
            </a:endParaRPr>
          </a:p>
          <a:p>
            <a:pPr marL="742950" lvl="2"/>
            <a:endParaRPr lang="en-US" sz="1800" dirty="0" smtClean="0">
              <a:latin typeface="MV Boli" panose="02000500030200090000" pitchFamily="2" charset="0"/>
              <a:cs typeface="MV Boli" panose="02000500030200090000" pitchFamily="2" charset="0"/>
            </a:endParaRPr>
          </a:p>
          <a:p>
            <a:pPr marL="285750" lvl="1"/>
            <a:endParaRPr lang="en-US" dirty="0"/>
          </a:p>
        </p:txBody>
      </p:sp>
      <p:grpSp>
        <p:nvGrpSpPr>
          <p:cNvPr id="11" name="Group 10"/>
          <p:cNvGrpSpPr/>
          <p:nvPr/>
        </p:nvGrpSpPr>
        <p:grpSpPr>
          <a:xfrm>
            <a:off x="9311773" y="1796972"/>
            <a:ext cx="2654300" cy="4748819"/>
            <a:chOff x="9045073" y="1327072"/>
            <a:chExt cx="2654300" cy="4748819"/>
          </a:xfrm>
        </p:grpSpPr>
        <p:pic>
          <p:nvPicPr>
            <p:cNvPr id="7" name="Picture 6"/>
            <p:cNvPicPr>
              <a:picLocks noChangeAspect="1"/>
            </p:cNvPicPr>
            <p:nvPr/>
          </p:nvPicPr>
          <p:blipFill rotWithShape="1">
            <a:blip r:embed="rId3"/>
            <a:srcRect l="11342" t="20659" r="45540" b="1"/>
            <a:stretch/>
          </p:blipFill>
          <p:spPr>
            <a:xfrm>
              <a:off x="9085847" y="2176462"/>
              <a:ext cx="2572753" cy="1894417"/>
            </a:xfrm>
            <a:prstGeom prst="rect">
              <a:avLst/>
            </a:prstGeom>
          </p:spPr>
        </p:pic>
        <p:pic>
          <p:nvPicPr>
            <p:cNvPr id="8" name="Picture 7"/>
            <p:cNvPicPr>
              <a:picLocks noChangeAspect="1"/>
            </p:cNvPicPr>
            <p:nvPr/>
          </p:nvPicPr>
          <p:blipFill rotWithShape="1">
            <a:blip r:embed="rId3"/>
            <a:srcRect l="53940" t="19839"/>
            <a:stretch/>
          </p:blipFill>
          <p:spPr>
            <a:xfrm>
              <a:off x="9085847" y="4181474"/>
              <a:ext cx="2572753" cy="1894417"/>
            </a:xfrm>
            <a:prstGeom prst="rect">
              <a:avLst/>
            </a:prstGeom>
          </p:spPr>
        </p:pic>
        <p:pic>
          <p:nvPicPr>
            <p:cNvPr id="9" name="Picture 8"/>
            <p:cNvPicPr>
              <a:picLocks noChangeAspect="1"/>
            </p:cNvPicPr>
            <p:nvPr/>
          </p:nvPicPr>
          <p:blipFill rotWithShape="1">
            <a:blip r:embed="rId3"/>
            <a:srcRect l="31689" t="5625" r="21037" b="78777"/>
            <a:stretch/>
          </p:blipFill>
          <p:spPr>
            <a:xfrm>
              <a:off x="9045073" y="1696404"/>
              <a:ext cx="2654300" cy="369463"/>
            </a:xfrm>
            <a:prstGeom prst="rect">
              <a:avLst/>
            </a:prstGeom>
          </p:spPr>
        </p:pic>
        <p:sp>
          <p:nvSpPr>
            <p:cNvPr id="10" name="TextBox 9"/>
            <p:cNvSpPr txBox="1"/>
            <p:nvPr/>
          </p:nvSpPr>
          <p:spPr>
            <a:xfrm>
              <a:off x="9398000" y="1327072"/>
              <a:ext cx="2146300" cy="369332"/>
            </a:xfrm>
            <a:prstGeom prst="rect">
              <a:avLst/>
            </a:prstGeom>
            <a:noFill/>
          </p:spPr>
          <p:txBody>
            <a:bodyPr wrap="square" rtlCol="0">
              <a:spAutoFit/>
            </a:bodyPr>
            <a:lstStyle/>
            <a:p>
              <a:r>
                <a:rPr lang="en-US" dirty="0" smtClean="0"/>
                <a:t>Water Abundance</a:t>
              </a:r>
              <a:endParaRPr lang="en-US" dirty="0"/>
            </a:p>
          </p:txBody>
        </p:sp>
      </p:grpSp>
    </p:spTree>
    <p:extLst>
      <p:ext uri="{BB962C8B-B14F-4D97-AF65-F5344CB8AC3E}">
        <p14:creationId xmlns:p14="http://schemas.microsoft.com/office/powerpoint/2010/main" val="3179418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a:t>
            </a:r>
            <a:r>
              <a:rPr lang="en-US" dirty="0" err="1"/>
              <a:t>HiRISE</a:t>
            </a:r>
            <a:r>
              <a:rPr lang="en-US" dirty="0"/>
              <a:t> Onboard Reconnaissance." </a:t>
            </a:r>
            <a:r>
              <a:rPr lang="en-US" i="1" dirty="0" err="1"/>
              <a:t>HiRISE</a:t>
            </a:r>
            <a:r>
              <a:rPr lang="en-US" dirty="0"/>
              <a:t>. </a:t>
            </a:r>
            <a:r>
              <a:rPr lang="en-US" dirty="0" err="1"/>
              <a:t>N.p</a:t>
            </a:r>
            <a:r>
              <a:rPr lang="en-US" dirty="0"/>
              <a:t>., </a:t>
            </a:r>
            <a:r>
              <a:rPr lang="en-US" dirty="0" err="1"/>
              <a:t>n.d.</a:t>
            </a:r>
            <a:r>
              <a:rPr lang="en-US" dirty="0"/>
              <a:t> Web. 07 Dec. 2014. &lt;http://www.uahirise.org</a:t>
            </a:r>
            <a:r>
              <a:rPr lang="en-US" dirty="0" smtClean="0"/>
              <a:t>/&gt;.</a:t>
            </a:r>
          </a:p>
          <a:p>
            <a:r>
              <a:rPr lang="en-US" dirty="0"/>
              <a:t>"</a:t>
            </a:r>
            <a:r>
              <a:rPr lang="en-US" dirty="0" err="1"/>
              <a:t>HiRISE</a:t>
            </a:r>
            <a:r>
              <a:rPr lang="en-US" dirty="0"/>
              <a:t> | Science Themes: Climate Change." </a:t>
            </a:r>
            <a:r>
              <a:rPr lang="en-US" i="1" dirty="0" err="1"/>
              <a:t>HiRISE</a:t>
            </a:r>
            <a:r>
              <a:rPr lang="en-US" i="1" dirty="0"/>
              <a:t> | Science Themes: Climate Change</a:t>
            </a:r>
            <a:r>
              <a:rPr lang="en-US" dirty="0"/>
              <a:t>. </a:t>
            </a:r>
            <a:r>
              <a:rPr lang="en-US" dirty="0" err="1"/>
              <a:t>N.p</a:t>
            </a:r>
            <a:r>
              <a:rPr lang="en-US" dirty="0"/>
              <a:t>., </a:t>
            </a:r>
            <a:r>
              <a:rPr lang="en-US" dirty="0" err="1"/>
              <a:t>n.d.</a:t>
            </a:r>
            <a:r>
              <a:rPr lang="en-US" dirty="0"/>
              <a:t> Web. 10 Dec. 2014. &lt;http://www.uahirise.org/science_themes/climate.php</a:t>
            </a:r>
            <a:r>
              <a:rPr lang="en-US" dirty="0" smtClean="0"/>
              <a:t>&gt;.</a:t>
            </a:r>
          </a:p>
          <a:p>
            <a:r>
              <a:rPr lang="en-US" dirty="0" smtClean="0"/>
              <a:t>Dunbar</a:t>
            </a:r>
            <a:r>
              <a:rPr lang="en-US" dirty="0"/>
              <a:t>, Brian. "Phoenix Site on Mars May Be in Dry Climate Cycle </a:t>
            </a:r>
            <a:r>
              <a:rPr lang="en-US" dirty="0" err="1"/>
              <a:t>Phase."</a:t>
            </a:r>
            <a:r>
              <a:rPr lang="en-US" i="1" dirty="0" err="1"/>
              <a:t>NASA</a:t>
            </a:r>
            <a:r>
              <a:rPr lang="en-US" dirty="0"/>
              <a:t>. NASA, 15 Dec. 2008. Web. 10 Dec. 2014. &lt;http://www.nasa.gov/mission_pages/phoenix/news/phoenix-20081215.html</a:t>
            </a:r>
            <a:r>
              <a:rPr lang="en-US" dirty="0" smtClean="0"/>
              <a:t>&gt;.</a:t>
            </a:r>
          </a:p>
          <a:p>
            <a:r>
              <a:rPr lang="en-US" dirty="0" smtClean="0"/>
              <a:t>"</a:t>
            </a:r>
            <a:r>
              <a:rPr lang="en-US" dirty="0"/>
              <a:t>NASA Mars Rovers Head for New Sites After Studying Layers." </a:t>
            </a:r>
            <a:r>
              <a:rPr lang="en-US" i="1" dirty="0"/>
              <a:t>JPL</a:t>
            </a:r>
            <a:r>
              <a:rPr lang="en-US" dirty="0"/>
              <a:t>. </a:t>
            </a:r>
            <a:r>
              <a:rPr lang="en-US" dirty="0" err="1"/>
              <a:t>N.p</a:t>
            </a:r>
            <a:r>
              <a:rPr lang="en-US" dirty="0"/>
              <a:t>., </a:t>
            </a:r>
            <a:r>
              <a:rPr lang="en-US" dirty="0" err="1"/>
              <a:t>n.d.</a:t>
            </a:r>
            <a:r>
              <a:rPr lang="en-US" dirty="0"/>
              <a:t> Web. 10 Dec. 2014. &lt;http://www.jpl.nasa.gov/news/news.php?release=2006-054&gt;.</a:t>
            </a:r>
            <a:endParaRPr lang="en-US" dirty="0" smtClean="0"/>
          </a:p>
          <a:p>
            <a:r>
              <a:rPr lang="en-US" dirty="0"/>
              <a:t>"NASA Orbiter Catches Mars Sand Dunes in Motion." </a:t>
            </a:r>
            <a:r>
              <a:rPr lang="en-US" i="1" dirty="0"/>
              <a:t>JPL</a:t>
            </a:r>
            <a:r>
              <a:rPr lang="en-US" dirty="0"/>
              <a:t>. </a:t>
            </a:r>
            <a:r>
              <a:rPr lang="en-US" dirty="0" err="1"/>
              <a:t>N.p</a:t>
            </a:r>
            <a:r>
              <a:rPr lang="en-US" dirty="0"/>
              <a:t>., </a:t>
            </a:r>
            <a:r>
              <a:rPr lang="en-US" dirty="0" err="1"/>
              <a:t>n.d.</a:t>
            </a:r>
            <a:r>
              <a:rPr lang="en-US" dirty="0"/>
              <a:t> Web. 10 Dec. 2014. &lt;http://www.jpl.nasa.gov/news/news.php?release=2011-358&gt;.</a:t>
            </a:r>
            <a:endParaRPr lang="en-US" dirty="0" smtClean="0"/>
          </a:p>
          <a:p>
            <a:r>
              <a:rPr lang="en-US" dirty="0" err="1"/>
              <a:t>Laskar</a:t>
            </a:r>
            <a:r>
              <a:rPr lang="en-US" dirty="0"/>
              <a:t> et al., 2002; Head et al., 2003).</a:t>
            </a:r>
            <a:endParaRPr lang="en-US" dirty="0"/>
          </a:p>
          <a:p>
            <a:endParaRPr lang="en-US" dirty="0"/>
          </a:p>
        </p:txBody>
      </p:sp>
    </p:spTree>
    <p:extLst>
      <p:ext uri="{BB962C8B-B14F-4D97-AF65-F5344CB8AC3E}">
        <p14:creationId xmlns:p14="http://schemas.microsoft.com/office/powerpoint/2010/main" val="2847117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CountryBlueprint" panose="00000400000000000000" pitchFamily="2" charset="2"/>
              </a:rPr>
              <a:t>Background</a:t>
            </a:r>
            <a:endParaRPr lang="en-US" b="1" dirty="0">
              <a:latin typeface="CountryBlueprint" panose="00000400000000000000" pitchFamily="2" charset="2"/>
            </a:endParaRPr>
          </a:p>
        </p:txBody>
      </p:sp>
      <p:sp>
        <p:nvSpPr>
          <p:cNvPr id="5" name="Text Placeholder 4"/>
          <p:cNvSpPr>
            <a:spLocks noGrp="1"/>
          </p:cNvSpPr>
          <p:nvPr>
            <p:ph type="body" idx="1"/>
          </p:nvPr>
        </p:nvSpPr>
        <p:spPr>
          <a:xfrm>
            <a:off x="697833" y="2096293"/>
            <a:ext cx="4709054" cy="576262"/>
          </a:xfrm>
        </p:spPr>
        <p:txBody>
          <a:bodyPr/>
          <a:lstStyle/>
          <a:p>
            <a:r>
              <a:rPr lang="en-US" dirty="0" smtClean="0">
                <a:latin typeface="CountryBlueprint" panose="00000400000000000000" pitchFamily="2" charset="2"/>
              </a:rPr>
              <a:t>Past</a:t>
            </a:r>
            <a:endParaRPr lang="en-US" dirty="0">
              <a:latin typeface="CountryBlueprint" panose="00000400000000000000" pitchFamily="2" charset="2"/>
            </a:endParaRPr>
          </a:p>
        </p:txBody>
      </p:sp>
      <p:sp>
        <p:nvSpPr>
          <p:cNvPr id="6" name="Text Placeholder 5"/>
          <p:cNvSpPr>
            <a:spLocks noGrp="1"/>
          </p:cNvSpPr>
          <p:nvPr>
            <p:ph type="body" sz="quarter" idx="3"/>
          </p:nvPr>
        </p:nvSpPr>
        <p:spPr>
          <a:xfrm>
            <a:off x="4843999" y="2096293"/>
            <a:ext cx="4722813" cy="576262"/>
          </a:xfrm>
        </p:spPr>
        <p:txBody>
          <a:bodyPr/>
          <a:lstStyle/>
          <a:p>
            <a:r>
              <a:rPr lang="en-US" dirty="0" smtClean="0">
                <a:latin typeface="CountryBlueprint" panose="00000400000000000000" pitchFamily="2" charset="2"/>
              </a:rPr>
              <a:t>Present</a:t>
            </a:r>
          </a:p>
        </p:txBody>
      </p:sp>
      <p:sp>
        <p:nvSpPr>
          <p:cNvPr id="7" name="Content Placeholder 6"/>
          <p:cNvSpPr>
            <a:spLocks noGrp="1"/>
          </p:cNvSpPr>
          <p:nvPr>
            <p:ph sz="quarter" idx="4"/>
          </p:nvPr>
        </p:nvSpPr>
        <p:spPr>
          <a:xfrm>
            <a:off x="4723879" y="2787388"/>
            <a:ext cx="4995334" cy="2920998"/>
          </a:xfrm>
        </p:spPr>
        <p:txBody>
          <a:bodyPr>
            <a:normAutofit/>
          </a:bodyPr>
          <a:lstStyle/>
          <a:p>
            <a:r>
              <a:rPr lang="en-US" sz="1600" dirty="0" smtClean="0">
                <a:latin typeface="MV Boli" panose="02000500030200090000" pitchFamily="2" charset="0"/>
                <a:cs typeface="MV Boli" panose="02000500030200090000" pitchFamily="2" charset="0"/>
              </a:rPr>
              <a:t>Mars </a:t>
            </a:r>
            <a:r>
              <a:rPr lang="en-US" sz="1600" dirty="0">
                <a:latin typeface="MV Boli" panose="02000500030200090000" pitchFamily="2" charset="0"/>
                <a:cs typeface="MV Boli" panose="02000500030200090000" pitchFamily="2" charset="0"/>
              </a:rPr>
              <a:t>Odyssey</a:t>
            </a:r>
          </a:p>
          <a:p>
            <a:r>
              <a:rPr lang="en-US" sz="1600" dirty="0">
                <a:latin typeface="MV Boli" panose="02000500030200090000" pitchFamily="2" charset="0"/>
                <a:cs typeface="MV Boli" panose="02000500030200090000" pitchFamily="2" charset="0"/>
              </a:rPr>
              <a:t>Spirit and Opportunity</a:t>
            </a:r>
          </a:p>
          <a:p>
            <a:r>
              <a:rPr lang="en-US" sz="1600" dirty="0">
                <a:latin typeface="MV Boli" panose="02000500030200090000" pitchFamily="2" charset="0"/>
                <a:cs typeface="MV Boli" panose="02000500030200090000" pitchFamily="2" charset="0"/>
              </a:rPr>
              <a:t>Mars Express</a:t>
            </a:r>
          </a:p>
          <a:p>
            <a:r>
              <a:rPr lang="en-US" sz="1600" dirty="0" smtClean="0">
                <a:latin typeface="MV Boli" panose="02000500030200090000" pitchFamily="2" charset="0"/>
                <a:cs typeface="MV Boli" panose="02000500030200090000" pitchFamily="2" charset="0"/>
              </a:rPr>
              <a:t>Mars </a:t>
            </a:r>
            <a:r>
              <a:rPr lang="en-US" sz="1600" dirty="0">
                <a:latin typeface="MV Boli" panose="02000500030200090000" pitchFamily="2" charset="0"/>
                <a:cs typeface="MV Boli" panose="02000500030200090000" pitchFamily="2" charset="0"/>
              </a:rPr>
              <a:t>Reconnaissance Orbiter</a:t>
            </a:r>
          </a:p>
          <a:p>
            <a:r>
              <a:rPr lang="en-US" sz="1600" dirty="0">
                <a:latin typeface="MV Boli" panose="02000500030200090000" pitchFamily="2" charset="0"/>
                <a:cs typeface="MV Boli" panose="02000500030200090000" pitchFamily="2" charset="0"/>
              </a:rPr>
              <a:t>Mars Science Laboratory</a:t>
            </a:r>
          </a:p>
          <a:p>
            <a:r>
              <a:rPr lang="en-US" sz="1600" dirty="0" smtClean="0">
                <a:latin typeface="MV Boli" panose="02000500030200090000" pitchFamily="2" charset="0"/>
                <a:cs typeface="MV Boli" panose="02000500030200090000" pitchFamily="2" charset="0"/>
              </a:rPr>
              <a:t>MAVEN</a:t>
            </a:r>
          </a:p>
          <a:p>
            <a:endParaRPr lang="en-US" dirty="0"/>
          </a:p>
        </p:txBody>
      </p:sp>
      <p:sp>
        <p:nvSpPr>
          <p:cNvPr id="8" name="Text Placeholder 5"/>
          <p:cNvSpPr txBox="1">
            <a:spLocks/>
          </p:cNvSpPr>
          <p:nvPr/>
        </p:nvSpPr>
        <p:spPr>
          <a:xfrm>
            <a:off x="8615636" y="2096293"/>
            <a:ext cx="4722813" cy="576262"/>
          </a:xfrm>
          <a:prstGeom prst="rect">
            <a:avLst/>
          </a:prstGeom>
        </p:spPr>
        <p:txBody>
          <a:bodyPr vert="horz" lIns="91440" tIns="45720" rIns="91440" bIns="45720" rtlCol="0" anchor="b">
            <a:noAutofit/>
          </a:bodyPr>
          <a:lstStyle>
            <a:lvl1pPr marL="0" indent="0" algn="l" defTabSz="457200" rtl="0" eaLnBrk="1" latinLnBrk="0" hangingPunct="1">
              <a:spcBef>
                <a:spcPts val="0"/>
              </a:spcBef>
              <a:spcAft>
                <a:spcPts val="1000"/>
              </a:spcAft>
              <a:buClr>
                <a:schemeClr val="tx1"/>
              </a:buClr>
              <a:buSzPct val="100000"/>
              <a:buFont typeface="Arial"/>
              <a:buNone/>
              <a:defRPr sz="2800" b="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9pPr>
          </a:lstStyle>
          <a:p>
            <a:r>
              <a:rPr lang="en-US" dirty="0" smtClean="0">
                <a:latin typeface="CountryBlueprint" panose="00000400000000000000" pitchFamily="2" charset="2"/>
              </a:rPr>
              <a:t>Future</a:t>
            </a:r>
            <a:endParaRPr lang="en-US" dirty="0" smtClean="0">
              <a:latin typeface="CountryBlueprint" panose="00000400000000000000" pitchFamily="2" charset="2"/>
            </a:endParaRPr>
          </a:p>
        </p:txBody>
      </p:sp>
      <p:sp>
        <p:nvSpPr>
          <p:cNvPr id="9" name="Content Placeholder 6"/>
          <p:cNvSpPr txBox="1">
            <a:spLocks/>
          </p:cNvSpPr>
          <p:nvPr/>
        </p:nvSpPr>
        <p:spPr>
          <a:xfrm>
            <a:off x="8343115" y="2825752"/>
            <a:ext cx="4995334" cy="2920998"/>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1600" dirty="0" smtClean="0">
                <a:latin typeface="MV Boli" panose="02000500030200090000" pitchFamily="2" charset="0"/>
                <a:cs typeface="MV Boli" panose="02000500030200090000" pitchFamily="2" charset="0"/>
              </a:rPr>
              <a:t>ExoMars/Trace Gas Orbiter</a:t>
            </a:r>
          </a:p>
          <a:p>
            <a:r>
              <a:rPr lang="en-US" sz="1600" dirty="0" smtClean="0">
                <a:latin typeface="MV Boli" panose="02000500030200090000" pitchFamily="2" charset="0"/>
                <a:cs typeface="MV Boli" panose="02000500030200090000" pitchFamily="2" charset="0"/>
              </a:rPr>
              <a:t>Mars 2018 Mission</a:t>
            </a:r>
          </a:p>
          <a:p>
            <a:r>
              <a:rPr lang="en-US" sz="1600" dirty="0" smtClean="0">
                <a:latin typeface="MV Boli" panose="02000500030200090000" pitchFamily="2" charset="0"/>
                <a:cs typeface="MV Boli" panose="02000500030200090000" pitchFamily="2" charset="0"/>
              </a:rPr>
              <a:t>2020 Mission Plans</a:t>
            </a:r>
          </a:p>
          <a:p>
            <a:r>
              <a:rPr lang="en-US" sz="1600" dirty="0" smtClean="0">
                <a:latin typeface="MV Boli" panose="02000500030200090000" pitchFamily="2" charset="0"/>
                <a:cs typeface="MV Boli" panose="02000500030200090000" pitchFamily="2" charset="0"/>
              </a:rPr>
              <a:t>NASA In 2016 ExoMars Orbiter</a:t>
            </a:r>
          </a:p>
          <a:p>
            <a:r>
              <a:rPr lang="en-US" sz="1600" dirty="0" smtClean="0">
                <a:latin typeface="MV Boli" panose="02000500030200090000" pitchFamily="2" charset="0"/>
                <a:cs typeface="MV Boli" panose="02000500030200090000" pitchFamily="2" charset="0"/>
              </a:rPr>
              <a:t>NASA In 2018 ExoMars Rover</a:t>
            </a:r>
          </a:p>
          <a:p>
            <a:r>
              <a:rPr lang="en-US" sz="1600" dirty="0" smtClean="0">
                <a:latin typeface="MV Boli" panose="02000500030200090000" pitchFamily="2" charset="0"/>
                <a:cs typeface="MV Boli" panose="02000500030200090000" pitchFamily="2" charset="0"/>
              </a:rPr>
              <a:t>Insight</a:t>
            </a:r>
          </a:p>
          <a:p>
            <a:endParaRPr lang="en-US" dirty="0" smtClean="0"/>
          </a:p>
          <a:p>
            <a:endParaRPr lang="en-US" dirty="0"/>
          </a:p>
        </p:txBody>
      </p:sp>
      <p:sp>
        <p:nvSpPr>
          <p:cNvPr id="10" name="Content Placeholder 6"/>
          <p:cNvSpPr txBox="1">
            <a:spLocks/>
          </p:cNvSpPr>
          <p:nvPr/>
        </p:nvSpPr>
        <p:spPr>
          <a:xfrm>
            <a:off x="699422" y="2825752"/>
            <a:ext cx="4995334" cy="2920998"/>
          </a:xfrm>
          <a:prstGeom prst="rect">
            <a:avLst/>
          </a:prstGeom>
        </p:spPr>
        <p:txBody>
          <a:bodyPr vert="horz" lIns="91440" tIns="45720" rIns="91440" bIns="45720" rtlCol="0" anchor="t">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1600" dirty="0" smtClean="0">
                <a:latin typeface="MV Boli" panose="02000500030200090000" pitchFamily="2" charset="0"/>
                <a:cs typeface="MV Boli" panose="02000500030200090000" pitchFamily="2" charset="0"/>
              </a:rPr>
              <a:t>Mariner </a:t>
            </a:r>
            <a:r>
              <a:rPr lang="en-US" sz="1600" dirty="0">
                <a:latin typeface="MV Boli" panose="02000500030200090000" pitchFamily="2" charset="0"/>
                <a:cs typeface="MV Boli" panose="02000500030200090000" pitchFamily="2" charset="0"/>
              </a:rPr>
              <a:t>3 &amp; 4</a:t>
            </a:r>
          </a:p>
          <a:p>
            <a:r>
              <a:rPr lang="en-US" sz="1600" dirty="0">
                <a:latin typeface="MV Boli" panose="02000500030200090000" pitchFamily="2" charset="0"/>
                <a:cs typeface="MV Boli" panose="02000500030200090000" pitchFamily="2" charset="0"/>
              </a:rPr>
              <a:t>Mariner 6 &amp; 7</a:t>
            </a:r>
          </a:p>
          <a:p>
            <a:r>
              <a:rPr lang="en-US" sz="1600" dirty="0">
                <a:latin typeface="MV Boli" panose="02000500030200090000" pitchFamily="2" charset="0"/>
                <a:cs typeface="MV Boli" panose="02000500030200090000" pitchFamily="2" charset="0"/>
              </a:rPr>
              <a:t>Mariner 8 &amp; 9</a:t>
            </a:r>
          </a:p>
          <a:p>
            <a:r>
              <a:rPr lang="en-US" sz="1600" dirty="0">
                <a:latin typeface="MV Boli" panose="02000500030200090000" pitchFamily="2" charset="0"/>
                <a:cs typeface="MV Boli" panose="02000500030200090000" pitchFamily="2" charset="0"/>
              </a:rPr>
              <a:t>Viking 1 &amp; 2</a:t>
            </a:r>
          </a:p>
          <a:p>
            <a:r>
              <a:rPr lang="en-US" sz="1600" dirty="0">
                <a:latin typeface="MV Boli" panose="02000500030200090000" pitchFamily="2" charset="0"/>
                <a:cs typeface="MV Boli" panose="02000500030200090000" pitchFamily="2" charset="0"/>
              </a:rPr>
              <a:t>Mars Observer</a:t>
            </a:r>
          </a:p>
          <a:p>
            <a:r>
              <a:rPr lang="en-US" sz="1600" dirty="0">
                <a:latin typeface="MV Boli" panose="02000500030200090000" pitchFamily="2" charset="0"/>
                <a:cs typeface="MV Boli" panose="02000500030200090000" pitchFamily="2" charset="0"/>
              </a:rPr>
              <a:t>Mars Global Surveyor</a:t>
            </a:r>
          </a:p>
          <a:p>
            <a:r>
              <a:rPr lang="en-US" sz="1600" dirty="0">
                <a:latin typeface="MV Boli" panose="02000500030200090000" pitchFamily="2" charset="0"/>
                <a:cs typeface="MV Boli" panose="02000500030200090000" pitchFamily="2" charset="0"/>
              </a:rPr>
              <a:t>Phoenix</a:t>
            </a:r>
          </a:p>
          <a:p>
            <a:r>
              <a:rPr lang="en-US" sz="1600" dirty="0">
                <a:latin typeface="MV Boli" panose="02000500030200090000" pitchFamily="2" charset="0"/>
                <a:cs typeface="MV Boli" panose="02000500030200090000" pitchFamily="2" charset="0"/>
              </a:rPr>
              <a:t>Mars Polar Lander/Deep Space 2</a:t>
            </a:r>
          </a:p>
          <a:p>
            <a:r>
              <a:rPr lang="en-US" sz="1600" dirty="0" smtClean="0">
                <a:latin typeface="MV Boli" panose="02000500030200090000" pitchFamily="2" charset="0"/>
                <a:cs typeface="MV Boli" panose="02000500030200090000" pitchFamily="2" charset="0"/>
              </a:rPr>
              <a:t>Mars</a:t>
            </a:r>
            <a:endParaRPr lang="en-US" sz="16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632326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4" name="YouDidn'tSayTheMagicWor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97250" y="2141538"/>
            <a:ext cx="4708525" cy="3649662"/>
          </a:xfrm>
        </p:spPr>
      </p:pic>
    </p:spTree>
    <p:extLst>
      <p:ext uri="{BB962C8B-B14F-4D97-AF65-F5344CB8AC3E}">
        <p14:creationId xmlns:p14="http://schemas.microsoft.com/office/powerpoint/2010/main" val="10331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par>
                    <p:cTn id="13" fill="hold">
                      <p:stCondLst>
                        <p:cond delay="indefinite"/>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Will humans ever have the ability </a:t>
            </a:r>
            <a:r>
              <a:rPr lang="en-US" dirty="0"/>
              <a:t>to </a:t>
            </a:r>
            <a:r>
              <a:rPr lang="en-US" dirty="0" smtClean="0"/>
              <a:t>make Mars Habitable?</a:t>
            </a:r>
          </a:p>
          <a:p>
            <a:pPr lvl="1"/>
            <a:r>
              <a:rPr lang="en-US" dirty="0" smtClean="0"/>
              <a:t>extract </a:t>
            </a:r>
            <a:r>
              <a:rPr lang="en-US" dirty="0"/>
              <a:t>oxygen from the Red Planet's carbon-dioxide </a:t>
            </a:r>
            <a:r>
              <a:rPr lang="en-US" dirty="0" smtClean="0"/>
              <a:t>atmosphere</a:t>
            </a:r>
          </a:p>
          <a:p>
            <a:r>
              <a:rPr lang="en-US" dirty="0" smtClean="0"/>
              <a:t>Can we use the water on mars as a backup source if our fresh water supply runs out?</a:t>
            </a:r>
          </a:p>
          <a:p>
            <a:pPr lvl="1"/>
            <a:r>
              <a:rPr lang="en-US" dirty="0" smtClean="0"/>
              <a:t>Northern and Southern Ice Caps are comprised of Fresh water ice, so I would assume yes if we found a way to do it</a:t>
            </a:r>
            <a:endParaRPr lang="en-US" dirty="0" smtClean="0"/>
          </a:p>
          <a:p>
            <a:r>
              <a:rPr lang="en-US" dirty="0" smtClean="0"/>
              <a:t>Did mars ever have life?</a:t>
            </a:r>
          </a:p>
          <a:p>
            <a:pPr lvl="1"/>
            <a:r>
              <a:rPr lang="en-US" dirty="0" smtClean="0"/>
              <a:t>Microbial show good evidence but out chemistry experiments being conducted aren’t conclusive enough yet to know</a:t>
            </a:r>
            <a:endParaRPr lang="en-US" dirty="0"/>
          </a:p>
        </p:txBody>
      </p:sp>
    </p:spTree>
    <p:extLst>
      <p:ext uri="{BB962C8B-B14F-4D97-AF65-F5344CB8AC3E}">
        <p14:creationId xmlns:p14="http://schemas.microsoft.com/office/powerpoint/2010/main" val="4007010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862264"/>
            <a:ext cx="10131425" cy="1456267"/>
          </a:xfrm>
        </p:spPr>
        <p:txBody>
          <a:bodyPr/>
          <a:lstStyle/>
          <a:p>
            <a:r>
              <a:rPr lang="en-US" b="1" dirty="0" smtClean="0">
                <a:latin typeface="CountryBlueprint" panose="00000400000000000000" pitchFamily="2" charset="2"/>
              </a:rPr>
              <a:t>Mission </a:t>
            </a:r>
            <a:r>
              <a:rPr lang="en-US" b="1" dirty="0">
                <a:latin typeface="CountryBlueprint" panose="00000400000000000000" pitchFamily="2" charset="2"/>
              </a:rPr>
              <a:t>Types</a:t>
            </a:r>
            <a:br>
              <a:rPr lang="en-US" b="1" dirty="0">
                <a:latin typeface="CountryBlueprint" panose="00000400000000000000" pitchFamily="2" charset="2"/>
              </a:rPr>
            </a:br>
            <a:endParaRPr lang="en-US" b="1" dirty="0">
              <a:latin typeface="CountryBlueprint" panose="00000400000000000000" pitchFamily="2" charset="2"/>
            </a:endParaRPr>
          </a:p>
        </p:txBody>
      </p:sp>
      <p:sp>
        <p:nvSpPr>
          <p:cNvPr id="3" name="Content Placeholder 2"/>
          <p:cNvSpPr>
            <a:spLocks noGrp="1"/>
          </p:cNvSpPr>
          <p:nvPr>
            <p:ph idx="1"/>
          </p:nvPr>
        </p:nvSpPr>
        <p:spPr>
          <a:xfrm>
            <a:off x="457200" y="2142067"/>
            <a:ext cx="10131425" cy="3649133"/>
          </a:xfrm>
        </p:spPr>
        <p:txBody>
          <a:bodyPr/>
          <a:lstStyle/>
          <a:p>
            <a:pPr lvl="1"/>
            <a:r>
              <a:rPr lang="en-US" sz="2000" dirty="0" smtClean="0">
                <a:latin typeface="MV Boli" panose="02000500030200090000" pitchFamily="2" charset="0"/>
                <a:cs typeface="MV Boli" panose="02000500030200090000" pitchFamily="2" charset="0"/>
              </a:rPr>
              <a:t>Orbiters</a:t>
            </a:r>
            <a:endParaRPr lang="en-US" sz="2000" dirty="0">
              <a:latin typeface="MV Boli" panose="02000500030200090000" pitchFamily="2" charset="0"/>
              <a:cs typeface="MV Boli" panose="02000500030200090000" pitchFamily="2" charset="0"/>
            </a:endParaRPr>
          </a:p>
          <a:p>
            <a:pPr lvl="1"/>
            <a:r>
              <a:rPr lang="en-US" sz="2000" dirty="0">
                <a:latin typeface="MV Boli" panose="02000500030200090000" pitchFamily="2" charset="0"/>
                <a:cs typeface="MV Boli" panose="02000500030200090000" pitchFamily="2" charset="0"/>
              </a:rPr>
              <a:t>Landers</a:t>
            </a:r>
          </a:p>
          <a:p>
            <a:pPr lvl="1"/>
            <a:r>
              <a:rPr lang="en-US" sz="2000" dirty="0">
                <a:latin typeface="MV Boli" panose="02000500030200090000" pitchFamily="2" charset="0"/>
                <a:cs typeface="MV Boli" panose="02000500030200090000" pitchFamily="2" charset="0"/>
              </a:rPr>
              <a:t>Rovers</a:t>
            </a:r>
          </a:p>
          <a:p>
            <a:pPr lvl="1"/>
            <a:r>
              <a:rPr lang="en-US" sz="2000" dirty="0">
                <a:latin typeface="MV Boli" panose="02000500030200090000" pitchFamily="2" charset="0"/>
                <a:cs typeface="MV Boli" panose="02000500030200090000" pitchFamily="2" charset="0"/>
              </a:rPr>
              <a:t>Airplanes</a:t>
            </a:r>
          </a:p>
          <a:p>
            <a:pPr lvl="1"/>
            <a:r>
              <a:rPr lang="en-US" sz="2000" dirty="0">
                <a:latin typeface="MV Boli" panose="02000500030200090000" pitchFamily="2" charset="0"/>
                <a:cs typeface="MV Boli" panose="02000500030200090000" pitchFamily="2" charset="0"/>
              </a:rPr>
              <a:t>Balloons</a:t>
            </a:r>
          </a:p>
          <a:p>
            <a:pPr lvl="1"/>
            <a:r>
              <a:rPr lang="en-US" sz="2000" dirty="0">
                <a:latin typeface="MV Boli" panose="02000500030200090000" pitchFamily="2" charset="0"/>
                <a:cs typeface="MV Boli" panose="02000500030200090000" pitchFamily="2" charset="0"/>
              </a:rPr>
              <a:t>Subsurface Explorers</a:t>
            </a:r>
          </a:p>
          <a:p>
            <a:pPr lvl="1"/>
            <a:r>
              <a:rPr lang="en-US" sz="2000" dirty="0">
                <a:latin typeface="MV Boli" panose="02000500030200090000" pitchFamily="2" charset="0"/>
                <a:cs typeface="MV Boli" panose="02000500030200090000" pitchFamily="2" charset="0"/>
              </a:rPr>
              <a:t>Sample Returns</a:t>
            </a:r>
          </a:p>
          <a:p>
            <a:endParaRPr lang="en-US" dirty="0"/>
          </a:p>
        </p:txBody>
      </p:sp>
      <p:pic>
        <p:nvPicPr>
          <p:cNvPr id="6" name="Picture 5"/>
          <p:cNvPicPr>
            <a:picLocks noChangeAspect="1"/>
          </p:cNvPicPr>
          <p:nvPr/>
        </p:nvPicPr>
        <p:blipFill>
          <a:blip r:embed="rId3"/>
          <a:stretch>
            <a:fillRect/>
          </a:stretch>
        </p:blipFill>
        <p:spPr>
          <a:xfrm>
            <a:off x="5200467" y="444797"/>
            <a:ext cx="3317891" cy="6124446"/>
          </a:xfrm>
          <a:prstGeom prst="rect">
            <a:avLst/>
          </a:prstGeom>
        </p:spPr>
      </p:pic>
      <p:pic>
        <p:nvPicPr>
          <p:cNvPr id="7" name="Content Placeholder 3" descr="Since the 1960s, humans have invaded our neighboring planet Mars with swarms of spacecraft. Only about half of the attempts have been successful."/>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8724565" y="444797"/>
            <a:ext cx="3266158" cy="6124448"/>
          </a:xfrm>
          <a:prstGeom prst="rect">
            <a:avLst/>
          </a:prstGeom>
          <a:noFill/>
          <a:ln>
            <a:noFill/>
          </a:ln>
        </p:spPr>
      </p:pic>
    </p:spTree>
    <p:extLst>
      <p:ext uri="{BB962C8B-B14F-4D97-AF65-F5344CB8AC3E}">
        <p14:creationId xmlns:p14="http://schemas.microsoft.com/office/powerpoint/2010/main" val="1707600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eaLnBrk="0" fontAlgn="base" hangingPunct="0">
              <a:spcAft>
                <a:spcPct val="0"/>
              </a:spcAft>
            </a:pPr>
            <a:r>
              <a:rPr lang="en-US" altLang="en-US" b="1" cap="none" dirty="0" smtClean="0">
                <a:ln>
                  <a:noFill/>
                </a:ln>
                <a:solidFill>
                  <a:schemeClr val="tx1">
                    <a:lumMod val="85000"/>
                  </a:schemeClr>
                </a:solidFill>
                <a:latin typeface="CountryBlueprint" panose="00000400000000000000" pitchFamily="2" charset="2"/>
                <a:cs typeface="Arial" panose="020B0604020202020204" pitchFamily="34" charset="0"/>
              </a:rPr>
              <a:t>MAVEN</a:t>
            </a:r>
            <a:endParaRPr lang="en-US" dirty="0">
              <a:solidFill>
                <a:schemeClr val="tx1">
                  <a:lumMod val="85000"/>
                </a:schemeClr>
              </a:solidFill>
            </a:endParaRPr>
          </a:p>
        </p:txBody>
      </p:sp>
      <p:pic>
        <p:nvPicPr>
          <p:cNvPr id="2050" name="Picture 2" descr="http://mars.nasa.gov/images/spa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675" y="565150"/>
            <a:ext cx="95250" cy="95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mars.nasa.gov/images/mep/missions/pix_corner_topLef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9600" y="565150"/>
            <a:ext cx="38100" cy="38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ars.nasa.gov/images/mep/missions/pix_filler_to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5950" y="565150"/>
            <a:ext cx="9525" cy="38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mars.nasa.gov/images/mep/missions/pix_corner_topRigh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0875" y="565150"/>
            <a:ext cx="57150" cy="381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ars.nasa.gov/images/mep/missions/pix_filler_lef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3575" y="565150"/>
            <a:ext cx="38100" cy="952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Artists concept of MAV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8500" y="565150"/>
            <a:ext cx="19050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mars.nasa.gov/images/mep/missions/pix_filler_right.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69738" y="565150"/>
            <a:ext cx="57150" cy="952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mars.nasa.gov/images/mep/missions/pix_corner_bottomLeft.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4663" y="565150"/>
            <a:ext cx="38100" cy="571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mars.nasa.gov/images/mep/missions/pix_filler_bottom.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50700" y="565150"/>
            <a:ext cx="9525" cy="5715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mars.nasa.gov/images/mep/missions/pix_corner_bottomRight.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85625" y="565150"/>
            <a:ext cx="57150" cy="571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mars.nasa.gov/images/spa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7850" y="565150"/>
            <a:ext cx="38100" cy="952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http://mars.nasa.gov/images/spa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2775" y="565150"/>
            <a:ext cx="9525" cy="381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mars.nasa.gov/images/mep/missions/pix_listItem.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42775" y="565150"/>
            <a:ext cx="114300" cy="10477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mars.nasa.gov/images/mep/missions/pix_listItem.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49125" y="565150"/>
            <a:ext cx="114300" cy="104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mars.nasa.gov/images/mep/missions/pix_listItem.jpg">
            <a:hlinkClick r:id="rId14"/>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69763" y="565150"/>
            <a:ext cx="114300" cy="10477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http://mars.nasa.gov/images/spa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0400" y="565150"/>
            <a:ext cx="9525" cy="95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1" y="2065867"/>
            <a:ext cx="10807699" cy="3385542"/>
          </a:xfrm>
          <a:prstGeom prst="rect">
            <a:avLst/>
          </a:prstGeom>
          <a:noFill/>
        </p:spPr>
        <p:txBody>
          <a:bodyPr wrap="square" rtlCol="0">
            <a:spAutoFit/>
          </a:bodyPr>
          <a:lstStyle/>
          <a:p>
            <a:pPr lvl="0" defTabSz="914400" eaLnBrk="0" fontAlgn="base" hangingPunct="0">
              <a:spcBef>
                <a:spcPct val="0"/>
              </a:spcBef>
              <a:spcAft>
                <a:spcPct val="0"/>
              </a:spcAft>
            </a:pPr>
            <a:r>
              <a:rPr lang="en-US" altLang="en-US" sz="1200" i="1" dirty="0" smtClean="0">
                <a:solidFill>
                  <a:schemeClr val="tx1">
                    <a:lumMod val="85000"/>
                  </a:schemeClr>
                </a:solidFill>
                <a:latin typeface="MV Boli" panose="02000500030200090000" pitchFamily="2" charset="0"/>
                <a:cs typeface="MV Boli" panose="02000500030200090000" pitchFamily="2" charset="0"/>
              </a:rPr>
              <a:t>Launch</a:t>
            </a:r>
            <a:r>
              <a:rPr lang="en-US" altLang="en-US" sz="1200" i="1" dirty="0">
                <a:solidFill>
                  <a:schemeClr val="tx1">
                    <a:lumMod val="85000"/>
                  </a:schemeClr>
                </a:solidFill>
                <a:latin typeface="MV Boli" panose="02000500030200090000" pitchFamily="2" charset="0"/>
                <a:cs typeface="MV Boli" panose="02000500030200090000" pitchFamily="2" charset="0"/>
              </a:rPr>
              <a:t>:</a:t>
            </a:r>
            <a:r>
              <a:rPr lang="en-US" altLang="en-US" sz="1200" dirty="0">
                <a:solidFill>
                  <a:schemeClr val="tx1">
                    <a:lumMod val="85000"/>
                  </a:schemeClr>
                </a:solidFill>
                <a:latin typeface="MV Boli" panose="02000500030200090000" pitchFamily="2" charset="0"/>
                <a:cs typeface="MV Boli" panose="02000500030200090000" pitchFamily="2" charset="0"/>
              </a:rPr>
              <a:t> Nov. 18, 2013, 10:28 a.m. PST (1:28 p.m. EST)</a:t>
            </a:r>
            <a:br>
              <a:rPr lang="en-US" altLang="en-US" sz="1200" dirty="0">
                <a:solidFill>
                  <a:schemeClr val="tx1">
                    <a:lumMod val="85000"/>
                  </a:schemeClr>
                </a:solidFill>
                <a:latin typeface="MV Boli" panose="02000500030200090000" pitchFamily="2" charset="0"/>
                <a:cs typeface="MV Boli" panose="02000500030200090000" pitchFamily="2" charset="0"/>
              </a:rPr>
            </a:br>
            <a:r>
              <a:rPr lang="en-US" altLang="en-US" sz="1200" i="1" dirty="0">
                <a:solidFill>
                  <a:schemeClr val="tx1">
                    <a:lumMod val="85000"/>
                  </a:schemeClr>
                </a:solidFill>
                <a:latin typeface="MV Boli" panose="02000500030200090000" pitchFamily="2" charset="0"/>
                <a:cs typeface="MV Boli" panose="02000500030200090000" pitchFamily="2" charset="0"/>
              </a:rPr>
              <a:t>Launch Window:</a:t>
            </a:r>
            <a:r>
              <a:rPr lang="en-US" altLang="en-US" sz="1200" dirty="0">
                <a:solidFill>
                  <a:schemeClr val="tx1">
                    <a:lumMod val="85000"/>
                  </a:schemeClr>
                </a:solidFill>
                <a:latin typeface="MV Boli" panose="02000500030200090000" pitchFamily="2" charset="0"/>
                <a:cs typeface="MV Boli" panose="02000500030200090000" pitchFamily="2" charset="0"/>
              </a:rPr>
              <a:t> Nov. 18-Dec. 7, </a:t>
            </a:r>
            <a:r>
              <a:rPr lang="en-US" altLang="en-US" sz="1200" dirty="0" smtClean="0">
                <a:solidFill>
                  <a:schemeClr val="tx1">
                    <a:lumMod val="85000"/>
                  </a:schemeClr>
                </a:solidFill>
                <a:latin typeface="MV Boli" panose="02000500030200090000" pitchFamily="2" charset="0"/>
                <a:cs typeface="MV Boli" panose="02000500030200090000" pitchFamily="2" charset="0"/>
              </a:rPr>
              <a:t>2013</a:t>
            </a:r>
          </a:p>
          <a:p>
            <a:pPr lvl="0" defTabSz="914400" eaLnBrk="0" fontAlgn="base" hangingPunct="0">
              <a:spcBef>
                <a:spcPct val="0"/>
              </a:spcBef>
              <a:spcAft>
                <a:spcPct val="0"/>
              </a:spcAft>
            </a:pPr>
            <a:endParaRPr lang="en-US" altLang="en-US" sz="1200" u="sng" dirty="0">
              <a:solidFill>
                <a:schemeClr val="tx1">
                  <a:lumMod val="85000"/>
                </a:schemeClr>
              </a:solidFill>
              <a:latin typeface="MV Boli" panose="02000500030200090000" pitchFamily="2" charset="0"/>
              <a:cs typeface="MV Boli" panose="02000500030200090000" pitchFamily="2" charset="0"/>
            </a:endParaRPr>
          </a:p>
          <a:p>
            <a:pPr lvl="0" defTabSz="914400" eaLnBrk="0" fontAlgn="base" hangingPunct="0">
              <a:spcBef>
                <a:spcPct val="0"/>
              </a:spcBef>
              <a:spcAft>
                <a:spcPct val="0"/>
              </a:spcAft>
            </a:pPr>
            <a:r>
              <a:rPr lang="en-US" altLang="en-US" sz="1400" u="sng" dirty="0">
                <a:solidFill>
                  <a:schemeClr val="tx1">
                    <a:lumMod val="85000"/>
                  </a:schemeClr>
                </a:solidFill>
                <a:latin typeface="MV Boli" panose="02000500030200090000" pitchFamily="2" charset="0"/>
                <a:cs typeface="MV Boli" panose="02000500030200090000" pitchFamily="2" charset="0"/>
              </a:rPr>
              <a:t>MAVEN (Mars Atmospheric and Volatile </a:t>
            </a:r>
            <a:r>
              <a:rPr lang="en-US" altLang="en-US" sz="1400" u="sng" dirty="0" err="1" smtClean="0">
                <a:solidFill>
                  <a:schemeClr val="tx1">
                    <a:lumMod val="85000"/>
                  </a:schemeClr>
                </a:solidFill>
                <a:latin typeface="MV Boli" panose="02000500030200090000" pitchFamily="2" charset="0"/>
                <a:cs typeface="MV Boli" panose="02000500030200090000" pitchFamily="2" charset="0"/>
              </a:rPr>
              <a:t>EvolutioN</a:t>
            </a:r>
            <a:r>
              <a:rPr lang="en-US" altLang="en-US" sz="1400" u="sng" dirty="0" smtClean="0">
                <a:solidFill>
                  <a:schemeClr val="tx1">
                    <a:lumMod val="85000"/>
                  </a:schemeClr>
                </a:solidFill>
                <a:latin typeface="MV Boli" panose="02000500030200090000" pitchFamily="2" charset="0"/>
                <a:cs typeface="MV Boli" panose="02000500030200090000" pitchFamily="2" charset="0"/>
              </a:rPr>
              <a:t>) </a:t>
            </a:r>
            <a:r>
              <a:rPr lang="en-US" altLang="en-US" sz="1400" u="sng" dirty="0">
                <a:solidFill>
                  <a:schemeClr val="tx1">
                    <a:lumMod val="85000"/>
                  </a:schemeClr>
                </a:solidFill>
                <a:latin typeface="MV Boli" panose="02000500030200090000" pitchFamily="2" charset="0"/>
                <a:cs typeface="MV Boli" panose="02000500030200090000" pitchFamily="2" charset="0"/>
              </a:rPr>
              <a:t>is the second mission selected for NASA's Mars Scout program, an initiative for </a:t>
            </a:r>
            <a:r>
              <a:rPr lang="en-US" altLang="en-US" sz="1400" u="sng" dirty="0" smtClean="0">
                <a:solidFill>
                  <a:schemeClr val="tx1">
                    <a:lumMod val="85000"/>
                  </a:schemeClr>
                </a:solidFill>
                <a:latin typeface="MV Boli" panose="02000500030200090000" pitchFamily="2" charset="0"/>
                <a:cs typeface="MV Boli" panose="02000500030200090000" pitchFamily="2" charset="0"/>
              </a:rPr>
              <a:t>measurements </a:t>
            </a:r>
            <a:r>
              <a:rPr lang="en-US" altLang="en-US" sz="1400" u="sng" dirty="0">
                <a:solidFill>
                  <a:schemeClr val="tx1">
                    <a:lumMod val="85000"/>
                  </a:schemeClr>
                </a:solidFill>
                <a:latin typeface="MV Boli" panose="02000500030200090000" pitchFamily="2" charset="0"/>
                <a:cs typeface="MV Boli" panose="02000500030200090000" pitchFamily="2" charset="0"/>
              </a:rPr>
              <a:t>of the Martian atmosphere to help understand dramatic climate change on the red planet over its </a:t>
            </a:r>
            <a:r>
              <a:rPr lang="en-US" altLang="en-US" sz="1400" u="sng" dirty="0" smtClean="0">
                <a:solidFill>
                  <a:schemeClr val="tx1">
                    <a:lumMod val="85000"/>
                  </a:schemeClr>
                </a:solidFill>
                <a:latin typeface="MV Boli" panose="02000500030200090000" pitchFamily="2" charset="0"/>
                <a:cs typeface="MV Boli" panose="02000500030200090000" pitchFamily="2" charset="0"/>
              </a:rPr>
              <a:t>history</a:t>
            </a:r>
          </a:p>
          <a:p>
            <a:pPr lvl="0" defTabSz="914400" eaLnBrk="0" fontAlgn="base" hangingPunct="0">
              <a:spcBef>
                <a:spcPct val="0"/>
              </a:spcBef>
              <a:spcAft>
                <a:spcPct val="0"/>
              </a:spcAft>
            </a:pPr>
            <a:endParaRPr lang="en-US" altLang="en-US" sz="1200" u="sng" dirty="0">
              <a:solidFill>
                <a:schemeClr val="tx1">
                  <a:lumMod val="85000"/>
                </a:schemeClr>
              </a:solidFill>
              <a:latin typeface="MV Boli" panose="02000500030200090000" pitchFamily="2" charset="0"/>
              <a:cs typeface="MV Boli" panose="02000500030200090000" pitchFamily="2" charset="0"/>
            </a:endParaRPr>
          </a:p>
          <a:p>
            <a:pPr lvl="0"/>
            <a:r>
              <a:rPr lang="en-US" altLang="en-US" u="sng" dirty="0">
                <a:solidFill>
                  <a:schemeClr val="tx1">
                    <a:lumMod val="85000"/>
                  </a:schemeClr>
                </a:solidFill>
                <a:latin typeface="MV Boli" panose="02000500030200090000" pitchFamily="2" charset="0"/>
                <a:cs typeface="MV Boli" panose="02000500030200090000" pitchFamily="2" charset="0"/>
              </a:rPr>
              <a:t>MAVEN will provide information on how and how fast atmospheric gases are being lost to space today, and infer from those detailed studies what happened in the past. Studying how the Martian atmosphere was lost to space can reveal clues about the impact that change had on the </a:t>
            </a:r>
            <a:r>
              <a:rPr lang="en-US" altLang="en-US" u="sng" dirty="0" err="1">
                <a:solidFill>
                  <a:schemeClr val="tx1">
                    <a:lumMod val="85000"/>
                  </a:schemeClr>
                </a:solidFill>
                <a:latin typeface="MV Boli" panose="02000500030200090000" pitchFamily="2" charset="0"/>
                <a:cs typeface="MV Boli" panose="02000500030200090000" pitchFamily="2" charset="0"/>
              </a:rPr>
              <a:t>martian</a:t>
            </a:r>
            <a:r>
              <a:rPr lang="en-US" altLang="en-US" u="sng" dirty="0">
                <a:solidFill>
                  <a:schemeClr val="tx1">
                    <a:lumMod val="85000"/>
                  </a:schemeClr>
                </a:solidFill>
                <a:latin typeface="MV Boli" panose="02000500030200090000" pitchFamily="2" charset="0"/>
                <a:cs typeface="MV Boli" panose="02000500030200090000" pitchFamily="2" charset="0"/>
              </a:rPr>
              <a:t> climate, geologic, and geochemical conditions over time, all of which are important in understanding whether Mars had an environment able to support </a:t>
            </a:r>
            <a:r>
              <a:rPr lang="en-US" altLang="en-US" u="sng" dirty="0" smtClean="0">
                <a:solidFill>
                  <a:schemeClr val="tx1">
                    <a:lumMod val="85000"/>
                  </a:schemeClr>
                </a:solidFill>
                <a:latin typeface="MV Boli" panose="02000500030200090000" pitchFamily="2" charset="0"/>
                <a:cs typeface="MV Boli" panose="02000500030200090000" pitchFamily="2" charset="0"/>
              </a:rPr>
              <a:t>life</a:t>
            </a:r>
          </a:p>
          <a:p>
            <a:pPr lvl="0"/>
            <a:endParaRPr lang="en-US" altLang="en-US" sz="1600" u="sng" dirty="0">
              <a:solidFill>
                <a:schemeClr val="tx1">
                  <a:lumMod val="85000"/>
                </a:schemeClr>
              </a:solidFill>
              <a:latin typeface="MV Boli" panose="02000500030200090000" pitchFamily="2" charset="0"/>
              <a:cs typeface="MV Boli" panose="02000500030200090000" pitchFamily="2" charset="0"/>
            </a:endParaRPr>
          </a:p>
          <a:p>
            <a:r>
              <a:rPr lang="en-US" altLang="en-US" i="1" dirty="0" smtClean="0">
                <a:solidFill>
                  <a:schemeClr val="tx1">
                    <a:lumMod val="85000"/>
                  </a:schemeClr>
                </a:solidFill>
                <a:latin typeface="MV Boli" panose="02000500030200090000" pitchFamily="2" charset="0"/>
                <a:cs typeface="MV Boli" panose="02000500030200090000" pitchFamily="2" charset="0"/>
              </a:rPr>
              <a:t>Mars </a:t>
            </a:r>
            <a:r>
              <a:rPr lang="en-US" altLang="en-US" i="1" dirty="0">
                <a:solidFill>
                  <a:schemeClr val="tx1">
                    <a:lumMod val="85000"/>
                  </a:schemeClr>
                </a:solidFill>
                <a:latin typeface="MV Boli" panose="02000500030200090000" pitchFamily="2" charset="0"/>
                <a:cs typeface="MV Boli" panose="02000500030200090000" pitchFamily="2" charset="0"/>
              </a:rPr>
              <a:t>Orbit Insertion:</a:t>
            </a:r>
            <a:r>
              <a:rPr lang="en-US" altLang="en-US" dirty="0">
                <a:solidFill>
                  <a:schemeClr val="tx1">
                    <a:lumMod val="85000"/>
                  </a:schemeClr>
                </a:solidFill>
                <a:latin typeface="MV Boli" panose="02000500030200090000" pitchFamily="2" charset="0"/>
                <a:cs typeface="MV Boli" panose="02000500030200090000" pitchFamily="2" charset="0"/>
              </a:rPr>
              <a:t> Sept. 21, 2014, 7:24 p.m. PDT (10:24 p.m. EDT)</a:t>
            </a:r>
            <a:endParaRPr lang="en-US" dirty="0">
              <a:solidFill>
                <a:schemeClr val="tx1">
                  <a:lumMod val="85000"/>
                </a:schemeClr>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977285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739" y="525832"/>
            <a:ext cx="10131425" cy="1456267"/>
          </a:xfrm>
        </p:spPr>
        <p:txBody>
          <a:bodyPr/>
          <a:lstStyle/>
          <a:p>
            <a:r>
              <a:rPr lang="en-US" dirty="0">
                <a:latin typeface="CountryBlueprint" panose="00000400000000000000" pitchFamily="2" charset="2"/>
              </a:rPr>
              <a:t>Curiosity</a:t>
            </a:r>
            <a:endParaRPr lang="en-US" dirty="0">
              <a:latin typeface="CountryBlueprint" panose="00000400000000000000" pitchFamily="2" charset="2"/>
            </a:endParaRPr>
          </a:p>
        </p:txBody>
      </p:sp>
      <p:pic>
        <p:nvPicPr>
          <p:cNvPr id="3" name="Picture 2"/>
          <p:cNvPicPr>
            <a:picLocks noChangeAspect="1"/>
          </p:cNvPicPr>
          <p:nvPr/>
        </p:nvPicPr>
        <p:blipFill>
          <a:blip r:embed="rId2"/>
          <a:stretch>
            <a:fillRect/>
          </a:stretch>
        </p:blipFill>
        <p:spPr>
          <a:xfrm>
            <a:off x="8860457" y="1211183"/>
            <a:ext cx="2950902" cy="1664295"/>
          </a:xfrm>
          <a:prstGeom prst="rect">
            <a:avLst/>
          </a:prstGeom>
        </p:spPr>
      </p:pic>
      <p:sp>
        <p:nvSpPr>
          <p:cNvPr id="6" name="Rectangle 5"/>
          <p:cNvSpPr/>
          <p:nvPr/>
        </p:nvSpPr>
        <p:spPr>
          <a:xfrm>
            <a:off x="5807806" y="2452553"/>
            <a:ext cx="2845544" cy="2785378"/>
          </a:xfrm>
          <a:prstGeom prst="rect">
            <a:avLst/>
          </a:prstGeom>
        </p:spPr>
        <p:txBody>
          <a:bodyPr wrap="square">
            <a:spAutoFit/>
          </a:bodyPr>
          <a:lstStyle/>
          <a:p>
            <a:r>
              <a:rPr lang="en-US" sz="1200" b="1" dirty="0" smtClean="0">
                <a:latin typeface="CountryBlueprint" panose="00000400000000000000" pitchFamily="2" charset="2"/>
              </a:rPr>
              <a:t>Mission </a:t>
            </a:r>
            <a:r>
              <a:rPr lang="en-US" sz="1200" b="1" dirty="0">
                <a:latin typeface="CountryBlueprint" panose="00000400000000000000" pitchFamily="2" charset="2"/>
              </a:rPr>
              <a:t>name: </a:t>
            </a:r>
            <a:r>
              <a:rPr lang="en-US" sz="1100" dirty="0">
                <a:latin typeface="CountryBlueprint" panose="00000400000000000000" pitchFamily="2" charset="2"/>
              </a:rPr>
              <a:t>Mars Science Laboratory</a:t>
            </a:r>
          </a:p>
          <a:p>
            <a:r>
              <a:rPr lang="en-US" sz="1200" b="1" dirty="0" smtClean="0">
                <a:latin typeface="CountryBlueprint" panose="00000400000000000000" pitchFamily="2" charset="2"/>
              </a:rPr>
              <a:t>Rover </a:t>
            </a:r>
            <a:r>
              <a:rPr lang="en-US" sz="1200" b="1" dirty="0">
                <a:latin typeface="CountryBlueprint" panose="00000400000000000000" pitchFamily="2" charset="2"/>
              </a:rPr>
              <a:t>name: </a:t>
            </a:r>
            <a:r>
              <a:rPr lang="en-US" sz="1100" dirty="0">
                <a:latin typeface="CountryBlueprint" panose="00000400000000000000" pitchFamily="2" charset="2"/>
              </a:rPr>
              <a:t>Curiosity rover</a:t>
            </a:r>
          </a:p>
          <a:p>
            <a:r>
              <a:rPr lang="en-US" sz="1200" b="1" dirty="0" smtClean="0">
                <a:latin typeface="CountryBlueprint" panose="00000400000000000000" pitchFamily="2" charset="2"/>
              </a:rPr>
              <a:t>Size</a:t>
            </a:r>
            <a:r>
              <a:rPr lang="en-US" sz="1200" b="1" dirty="0">
                <a:latin typeface="CountryBlueprint" panose="00000400000000000000" pitchFamily="2" charset="2"/>
              </a:rPr>
              <a:t>: </a:t>
            </a:r>
            <a:r>
              <a:rPr lang="en-US" sz="1100" dirty="0">
                <a:latin typeface="CountryBlueprint" panose="00000400000000000000" pitchFamily="2" charset="2"/>
              </a:rPr>
              <a:t>About the size of a small SUV -- 10 feet long </a:t>
            </a:r>
            <a:endParaRPr lang="en-US" sz="1100" dirty="0" smtClean="0">
              <a:latin typeface="CountryBlueprint" panose="00000400000000000000" pitchFamily="2" charset="2"/>
            </a:endParaRPr>
          </a:p>
          <a:p>
            <a:r>
              <a:rPr lang="en-US" sz="1100" dirty="0" smtClean="0">
                <a:latin typeface="CountryBlueprint" panose="00000400000000000000" pitchFamily="2" charset="2"/>
              </a:rPr>
              <a:t>(</a:t>
            </a:r>
            <a:r>
              <a:rPr lang="en-US" sz="1100" dirty="0">
                <a:latin typeface="CountryBlueprint" panose="00000400000000000000" pitchFamily="2" charset="2"/>
              </a:rPr>
              <a:t>not including the arm), 9 feet wide and 7 feet </a:t>
            </a:r>
            <a:r>
              <a:rPr lang="en-US" sz="1100" dirty="0" smtClean="0">
                <a:latin typeface="CountryBlueprint" panose="00000400000000000000" pitchFamily="2" charset="2"/>
              </a:rPr>
              <a:t>tall </a:t>
            </a:r>
          </a:p>
          <a:p>
            <a:r>
              <a:rPr lang="en-US" sz="1100" dirty="0" smtClean="0">
                <a:latin typeface="CountryBlueprint" panose="00000400000000000000" pitchFamily="2" charset="2"/>
              </a:rPr>
              <a:t>(</a:t>
            </a:r>
            <a:r>
              <a:rPr lang="en-US" sz="1100" dirty="0">
                <a:latin typeface="CountryBlueprint" panose="00000400000000000000" pitchFamily="2" charset="2"/>
              </a:rPr>
              <a:t>about 3 meters long (not including the arm), 2.7 meters wide, </a:t>
            </a:r>
            <a:endParaRPr lang="en-US" sz="1100" dirty="0" smtClean="0">
              <a:latin typeface="CountryBlueprint" panose="00000400000000000000" pitchFamily="2" charset="2"/>
            </a:endParaRPr>
          </a:p>
          <a:p>
            <a:r>
              <a:rPr lang="en-US" sz="1100" dirty="0" smtClean="0">
                <a:latin typeface="CountryBlueprint" panose="00000400000000000000" pitchFamily="2" charset="2"/>
              </a:rPr>
              <a:t>and </a:t>
            </a:r>
            <a:r>
              <a:rPr lang="en-US" sz="1100" dirty="0">
                <a:latin typeface="CountryBlueprint" panose="00000400000000000000" pitchFamily="2" charset="2"/>
              </a:rPr>
              <a:t>2.2 meters tall), or about the height of a basketball player.</a:t>
            </a:r>
          </a:p>
          <a:p>
            <a:r>
              <a:rPr lang="en-US" sz="1200" b="1" dirty="0" smtClean="0">
                <a:latin typeface="CountryBlueprint" panose="00000400000000000000" pitchFamily="2" charset="2"/>
              </a:rPr>
              <a:t>Arm </a:t>
            </a:r>
            <a:r>
              <a:rPr lang="en-US" sz="1200" b="1" dirty="0">
                <a:latin typeface="CountryBlueprint" panose="00000400000000000000" pitchFamily="2" charset="2"/>
              </a:rPr>
              <a:t>Reach: </a:t>
            </a:r>
            <a:r>
              <a:rPr lang="en-US" sz="1100" dirty="0">
                <a:latin typeface="CountryBlueprint" panose="00000400000000000000" pitchFamily="2" charset="2"/>
              </a:rPr>
              <a:t>About 7 feet (2.2 meters)</a:t>
            </a:r>
          </a:p>
          <a:p>
            <a:r>
              <a:rPr lang="en-US" sz="1200" b="1" dirty="0" smtClean="0">
                <a:latin typeface="CountryBlueprint" panose="00000400000000000000" pitchFamily="2" charset="2"/>
              </a:rPr>
              <a:t>Weight</a:t>
            </a:r>
            <a:r>
              <a:rPr lang="en-US" sz="1200" b="1" dirty="0">
                <a:latin typeface="CountryBlueprint" panose="00000400000000000000" pitchFamily="2" charset="2"/>
              </a:rPr>
              <a:t>: </a:t>
            </a:r>
            <a:r>
              <a:rPr lang="en-US" sz="1100" dirty="0">
                <a:latin typeface="CountryBlueprint" panose="00000400000000000000" pitchFamily="2" charset="2"/>
              </a:rPr>
              <a:t>900 kilograms (2,000 pounds)</a:t>
            </a:r>
          </a:p>
          <a:p>
            <a:r>
              <a:rPr lang="en-US" sz="1200" b="1" dirty="0" smtClean="0">
                <a:latin typeface="CountryBlueprint" panose="00000400000000000000" pitchFamily="2" charset="2"/>
              </a:rPr>
              <a:t>Features</a:t>
            </a:r>
            <a:r>
              <a:rPr lang="en-US" sz="1200" b="1" dirty="0">
                <a:latin typeface="CountryBlueprint" panose="00000400000000000000" pitchFamily="2" charset="2"/>
              </a:rPr>
              <a:t>: </a:t>
            </a:r>
            <a:r>
              <a:rPr lang="en-US" sz="1100" dirty="0">
                <a:latin typeface="CountryBlueprint" panose="00000400000000000000" pitchFamily="2" charset="2"/>
              </a:rPr>
              <a:t>Geology lab, rocker-bogie suspension, </a:t>
            </a:r>
            <a:endParaRPr lang="en-US" sz="1100" dirty="0" smtClean="0">
              <a:latin typeface="CountryBlueprint" panose="00000400000000000000" pitchFamily="2" charset="2"/>
            </a:endParaRPr>
          </a:p>
          <a:p>
            <a:r>
              <a:rPr lang="en-US" sz="1100" dirty="0" smtClean="0">
                <a:latin typeface="CountryBlueprint" panose="00000400000000000000" pitchFamily="2" charset="2"/>
              </a:rPr>
              <a:t>rock-vaporizing laser </a:t>
            </a:r>
            <a:r>
              <a:rPr lang="en-US" sz="1100" dirty="0">
                <a:latin typeface="CountryBlueprint" panose="00000400000000000000" pitchFamily="2" charset="2"/>
              </a:rPr>
              <a:t>and lots of </a:t>
            </a:r>
            <a:r>
              <a:rPr lang="en-US" sz="1100" dirty="0" smtClean="0">
                <a:latin typeface="CountryBlueprint" panose="00000400000000000000" pitchFamily="2" charset="2"/>
              </a:rPr>
              <a:t>cameras</a:t>
            </a:r>
            <a:endParaRPr lang="en-US" sz="1100" dirty="0">
              <a:latin typeface="CountryBlueprint" panose="00000400000000000000" pitchFamily="2" charset="2"/>
            </a:endParaRPr>
          </a:p>
        </p:txBody>
      </p:sp>
      <p:pic>
        <p:nvPicPr>
          <p:cNvPr id="7" name="Picture 6"/>
          <p:cNvPicPr>
            <a:picLocks noChangeAspect="1"/>
          </p:cNvPicPr>
          <p:nvPr/>
        </p:nvPicPr>
        <p:blipFill>
          <a:blip r:embed="rId3"/>
          <a:stretch>
            <a:fillRect/>
          </a:stretch>
        </p:blipFill>
        <p:spPr>
          <a:xfrm>
            <a:off x="8860457" y="3006625"/>
            <a:ext cx="2963570" cy="1677235"/>
          </a:xfrm>
          <a:prstGeom prst="rect">
            <a:avLst/>
          </a:prstGeom>
        </p:spPr>
      </p:pic>
      <p:pic>
        <p:nvPicPr>
          <p:cNvPr id="8" name="Picture 7"/>
          <p:cNvPicPr>
            <a:picLocks noChangeAspect="1"/>
          </p:cNvPicPr>
          <p:nvPr/>
        </p:nvPicPr>
        <p:blipFill>
          <a:blip r:embed="rId4"/>
          <a:stretch>
            <a:fillRect/>
          </a:stretch>
        </p:blipFill>
        <p:spPr>
          <a:xfrm>
            <a:off x="8860457" y="4815008"/>
            <a:ext cx="2950902" cy="1670016"/>
          </a:xfrm>
          <a:prstGeom prst="rect">
            <a:avLst/>
          </a:prstGeom>
        </p:spPr>
      </p:pic>
      <p:sp>
        <p:nvSpPr>
          <p:cNvPr id="9" name="TextBox 8"/>
          <p:cNvSpPr txBox="1"/>
          <p:nvPr/>
        </p:nvSpPr>
        <p:spPr>
          <a:xfrm>
            <a:off x="691739" y="1982099"/>
            <a:ext cx="4908961" cy="4555093"/>
          </a:xfrm>
          <a:prstGeom prst="rect">
            <a:avLst/>
          </a:prstGeom>
          <a:noFill/>
        </p:spPr>
        <p:txBody>
          <a:bodyPr wrap="square" rtlCol="0">
            <a:spAutoFit/>
          </a:bodyPr>
          <a:lstStyle/>
          <a:p>
            <a:r>
              <a:rPr lang="en-US" sz="1600" dirty="0">
                <a:latin typeface="MV Boli" panose="02000500030200090000" pitchFamily="2" charset="0"/>
                <a:cs typeface="MV Boli" panose="02000500030200090000" pitchFamily="2" charset="0"/>
              </a:rPr>
              <a:t>Curiosity was designed to assess whether Mars ever had an environment able to support small life forms called microbes. In other words, its mission is to determine the planet's "habitability."</a:t>
            </a:r>
            <a:br>
              <a:rPr lang="en-US" sz="1600" dirty="0">
                <a:latin typeface="MV Boli" panose="02000500030200090000" pitchFamily="2" charset="0"/>
                <a:cs typeface="MV Boli" panose="02000500030200090000" pitchFamily="2" charset="0"/>
              </a:rPr>
            </a:br>
            <a:r>
              <a:rPr lang="en-US" sz="1600" dirty="0">
                <a:latin typeface="MV Boli" panose="02000500030200090000" pitchFamily="2" charset="0"/>
                <a:cs typeface="MV Boli" panose="02000500030200090000" pitchFamily="2" charset="0"/>
              </a:rPr>
              <a:t/>
            </a:r>
            <a:br>
              <a:rPr lang="en-US" sz="1600" dirty="0">
                <a:latin typeface="MV Boli" panose="02000500030200090000" pitchFamily="2" charset="0"/>
                <a:cs typeface="MV Boli" panose="02000500030200090000" pitchFamily="2" charset="0"/>
              </a:rPr>
            </a:br>
            <a:r>
              <a:rPr lang="en-US" sz="1600" dirty="0">
                <a:latin typeface="MV Boli" panose="02000500030200090000" pitchFamily="2" charset="0"/>
                <a:cs typeface="MV Boli" panose="02000500030200090000" pitchFamily="2" charset="0"/>
              </a:rPr>
              <a:t>The rover carries the biggest, most advanced suite of instruments for </a:t>
            </a:r>
            <a:r>
              <a:rPr lang="en-US" sz="1600" u="sng" dirty="0">
                <a:latin typeface="MV Boli" panose="02000500030200090000" pitchFamily="2" charset="0"/>
                <a:cs typeface="MV Boli" panose="02000500030200090000" pitchFamily="2" charset="0"/>
                <a:hlinkClick r:id="rId5"/>
              </a:rPr>
              <a:t>scientific studies</a:t>
            </a:r>
            <a:r>
              <a:rPr lang="en-US" sz="1600" u="sng" dirty="0">
                <a:latin typeface="MV Boli" panose="02000500030200090000" pitchFamily="2" charset="0"/>
                <a:cs typeface="MV Boli" panose="02000500030200090000" pitchFamily="2" charset="0"/>
              </a:rPr>
              <a:t> </a:t>
            </a:r>
            <a:r>
              <a:rPr lang="en-US" sz="1600" dirty="0">
                <a:latin typeface="MV Boli" panose="02000500030200090000" pitchFamily="2" charset="0"/>
                <a:cs typeface="MV Boli" panose="02000500030200090000" pitchFamily="2" charset="0"/>
              </a:rPr>
              <a:t>ever sent to the </a:t>
            </a:r>
            <a:r>
              <a:rPr lang="en-US" sz="1600" dirty="0" smtClean="0">
                <a:latin typeface="MV Boli" panose="02000500030200090000" pitchFamily="2" charset="0"/>
                <a:cs typeface="MV Boli" panose="02000500030200090000" pitchFamily="2" charset="0"/>
              </a:rPr>
              <a:t>Martian </a:t>
            </a:r>
            <a:r>
              <a:rPr lang="en-US" sz="1600" dirty="0">
                <a:latin typeface="MV Boli" panose="02000500030200090000" pitchFamily="2" charset="0"/>
                <a:cs typeface="MV Boli" panose="02000500030200090000" pitchFamily="2" charset="0"/>
              </a:rPr>
              <a:t>surface</a:t>
            </a:r>
            <a:br>
              <a:rPr lang="en-US" sz="1600" dirty="0">
                <a:latin typeface="MV Boli" panose="02000500030200090000" pitchFamily="2" charset="0"/>
                <a:cs typeface="MV Boli" panose="02000500030200090000" pitchFamily="2" charset="0"/>
              </a:rPr>
            </a:br>
            <a:r>
              <a:rPr lang="en-US" sz="1600" dirty="0">
                <a:latin typeface="MV Boli" panose="02000500030200090000" pitchFamily="2" charset="0"/>
                <a:cs typeface="MV Boli" panose="02000500030200090000" pitchFamily="2" charset="0"/>
              </a:rPr>
              <a:t/>
            </a:r>
            <a:br>
              <a:rPr lang="en-US" sz="1600" dirty="0">
                <a:latin typeface="MV Boli" panose="02000500030200090000" pitchFamily="2" charset="0"/>
                <a:cs typeface="MV Boli" panose="02000500030200090000" pitchFamily="2" charset="0"/>
              </a:rPr>
            </a:br>
            <a:r>
              <a:rPr lang="en-US" sz="1600" dirty="0">
                <a:latin typeface="MV Boli" panose="02000500030200090000" pitchFamily="2" charset="0"/>
                <a:cs typeface="MV Boli" panose="02000500030200090000" pitchFamily="2" charset="0"/>
              </a:rPr>
              <a:t>The rover will be able to roll over obstacles up to 75 centimeters (29 inches) high and travel up to 90 meters (295 feet) per hour. On average, the rover is expected to travel about 30 meters (98 feet) per hour, based on power levels, slippage, steepness of the terrain, visibility, and other variables.</a:t>
            </a:r>
          </a:p>
          <a:p>
            <a:endParaRPr lang="en-US" dirty="0"/>
          </a:p>
        </p:txBody>
      </p:sp>
    </p:spTree>
    <p:extLst>
      <p:ext uri="{BB962C8B-B14F-4D97-AF65-F5344CB8AC3E}">
        <p14:creationId xmlns:p14="http://schemas.microsoft.com/office/powerpoint/2010/main" val="447609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176" y="668867"/>
            <a:ext cx="10131425" cy="1456267"/>
          </a:xfrm>
        </p:spPr>
        <p:txBody>
          <a:bodyPr/>
          <a:lstStyle/>
          <a:p>
            <a:r>
              <a:rPr lang="en-US" b="1" dirty="0"/>
              <a:t/>
            </a:r>
            <a:br>
              <a:rPr lang="en-US" b="1" dirty="0"/>
            </a:br>
            <a:endParaRPr lang="en-US" dirty="0"/>
          </a:p>
        </p:txBody>
      </p:sp>
      <p:sp>
        <p:nvSpPr>
          <p:cNvPr id="3" name="Content Placeholder 2"/>
          <p:cNvSpPr>
            <a:spLocks noGrp="1"/>
          </p:cNvSpPr>
          <p:nvPr>
            <p:ph idx="1"/>
          </p:nvPr>
        </p:nvSpPr>
        <p:spPr>
          <a:xfrm>
            <a:off x="209551" y="1397001"/>
            <a:ext cx="10131425" cy="5305424"/>
          </a:xfrm>
        </p:spPr>
        <p:txBody>
          <a:bodyPr>
            <a:normAutofit/>
          </a:bodyPr>
          <a:lstStyle/>
          <a:p>
            <a:endParaRPr lang="en-US" dirty="0" smtClean="0"/>
          </a:p>
          <a:p>
            <a:endParaRPr lang="en-US" dirty="0"/>
          </a:p>
        </p:txBody>
      </p:sp>
      <p:pic>
        <p:nvPicPr>
          <p:cNvPr id="4" name="Picture 3"/>
          <p:cNvPicPr>
            <a:picLocks noChangeAspect="1"/>
          </p:cNvPicPr>
          <p:nvPr/>
        </p:nvPicPr>
        <p:blipFill>
          <a:blip r:embed="rId3"/>
          <a:stretch>
            <a:fillRect/>
          </a:stretch>
        </p:blipFill>
        <p:spPr>
          <a:xfrm>
            <a:off x="8217149" y="1720740"/>
            <a:ext cx="3658017" cy="2265055"/>
          </a:xfrm>
          <a:prstGeom prst="rect">
            <a:avLst/>
          </a:prstGeom>
        </p:spPr>
      </p:pic>
      <p:pic>
        <p:nvPicPr>
          <p:cNvPr id="12290" name="Picture 2" descr="After a rocket-powered descent stage, also known as the sky crane, delivered NASA's Curiosity rover to Mars on Aug. 5 PDT (Aug. 6 EDT), 2012, it flew away and fell to the surf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0967" y="4309534"/>
            <a:ext cx="3658017" cy="22120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8176" y="1753492"/>
            <a:ext cx="6981824" cy="3970318"/>
          </a:xfrm>
          <a:prstGeom prst="rect">
            <a:avLst/>
          </a:prstGeom>
        </p:spPr>
        <p:txBody>
          <a:bodyPr wrap="square">
            <a:spAutoFit/>
          </a:bodyPr>
          <a:lstStyle/>
          <a:p>
            <a:r>
              <a:rPr lang="en-US" dirty="0">
                <a:latin typeface="MV Boli" panose="02000500030200090000" pitchFamily="2" charset="0"/>
                <a:cs typeface="MV Boli" panose="02000500030200090000" pitchFamily="2" charset="0"/>
              </a:rPr>
              <a:t>In a maneuver that had never been tried before on another planet, a rocket-powered sky crane lowered Curiosity to the Martian surface on cables, then flew off and crash-landed intentionally a safe distance away. NASA officials say this technique should help land other big payloads in the future, helping pave the way for human outposts on the Red Planet.</a:t>
            </a:r>
            <a:br>
              <a:rPr lang="en-US" dirty="0">
                <a:latin typeface="MV Boli" panose="02000500030200090000" pitchFamily="2" charset="0"/>
                <a:cs typeface="MV Boli" panose="02000500030200090000" pitchFamily="2" charset="0"/>
              </a:rPr>
            </a:br>
            <a:r>
              <a:rPr lang="en-US" dirty="0">
                <a:latin typeface="MV Boli" panose="02000500030200090000" pitchFamily="2" charset="0"/>
                <a:cs typeface="MV Boli" panose="02000500030200090000" pitchFamily="2" charset="0"/>
              </a:rPr>
              <a:t/>
            </a:r>
            <a:br>
              <a:rPr lang="en-US" dirty="0">
                <a:latin typeface="MV Boli" panose="02000500030200090000" pitchFamily="2" charset="0"/>
                <a:cs typeface="MV Boli" panose="02000500030200090000" pitchFamily="2" charset="0"/>
              </a:rPr>
            </a:br>
            <a:r>
              <a:rPr lang="en-US" dirty="0">
                <a:latin typeface="MV Boli" panose="02000500030200090000" pitchFamily="2" charset="0"/>
                <a:cs typeface="MV Boli" panose="02000500030200090000" pitchFamily="2" charset="0"/>
              </a:rPr>
              <a:t>Curiosity also landed with unprecedented precision, thanks to a new guided entry system that will aid future missions as well. The rover touched down within a target ellipse that measured just 12 miles long by 4 miles wide (20 by 7 kilometers) — a huge improvement from the 2004 landing of NASA's twin Spirit and Opportunity rovers, whose ellipses spanned 93 miles by 12 miles (150 by 20 km).</a:t>
            </a:r>
            <a:endParaRPr lang="en-US" dirty="0">
              <a:latin typeface="MV Boli" panose="02000500030200090000" pitchFamily="2" charset="0"/>
              <a:cs typeface="MV Boli" panose="02000500030200090000" pitchFamily="2" charset="0"/>
            </a:endParaRPr>
          </a:p>
        </p:txBody>
      </p:sp>
      <p:sp>
        <p:nvSpPr>
          <p:cNvPr id="7" name="Title 1"/>
          <p:cNvSpPr txBox="1">
            <a:spLocks/>
          </p:cNvSpPr>
          <p:nvPr/>
        </p:nvSpPr>
        <p:spPr>
          <a:xfrm>
            <a:off x="691739" y="525832"/>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CountryBlueprint" panose="00000400000000000000" pitchFamily="2" charset="2"/>
              </a:rPr>
              <a:t>Curiosity</a:t>
            </a:r>
            <a:endParaRPr lang="en-US" dirty="0">
              <a:latin typeface="CountryBlueprint" panose="00000400000000000000" pitchFamily="2" charset="2"/>
            </a:endParaRPr>
          </a:p>
        </p:txBody>
      </p:sp>
    </p:spTree>
    <p:extLst>
      <p:ext uri="{BB962C8B-B14F-4D97-AF65-F5344CB8AC3E}">
        <p14:creationId xmlns:p14="http://schemas.microsoft.com/office/powerpoint/2010/main" val="326367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CountryBlueprint" panose="00000400000000000000" pitchFamily="2" charset="2"/>
              </a:rPr>
              <a:t>Findings</a:t>
            </a:r>
            <a:r>
              <a:rPr lang="en-US" b="1" dirty="0" smtClean="0"/>
              <a:t>	</a:t>
            </a:r>
            <a:endParaRPr lang="en-US" b="1" dirty="0"/>
          </a:p>
        </p:txBody>
      </p:sp>
      <p:sp>
        <p:nvSpPr>
          <p:cNvPr id="3" name="Content Placeholder 2"/>
          <p:cNvSpPr>
            <a:spLocks noGrp="1"/>
          </p:cNvSpPr>
          <p:nvPr>
            <p:ph idx="1"/>
          </p:nvPr>
        </p:nvSpPr>
        <p:spPr>
          <a:xfrm>
            <a:off x="685801" y="2192867"/>
            <a:ext cx="10131425" cy="3649133"/>
          </a:xfrm>
        </p:spPr>
        <p:txBody>
          <a:bodyPr>
            <a:normAutofit fontScale="62500" lnSpcReduction="20000"/>
          </a:bodyPr>
          <a:lstStyle/>
          <a:p>
            <a:r>
              <a:rPr lang="en-US" sz="2000" b="1" dirty="0" smtClean="0">
                <a:latin typeface="CountryBlueprint" panose="00000400000000000000" pitchFamily="2" charset="2"/>
                <a:cs typeface="MV Boli" panose="02000500030200090000" pitchFamily="2" charset="0"/>
              </a:rPr>
              <a:t>Tilt of Mars Rotation Axis</a:t>
            </a:r>
          </a:p>
          <a:p>
            <a:pPr lvl="1"/>
            <a:r>
              <a:rPr lang="en-US" sz="2100" dirty="0" smtClean="0">
                <a:latin typeface="MV Boli" panose="02000500030200090000" pitchFamily="2" charset="0"/>
                <a:cs typeface="MV Boli" panose="02000500030200090000" pitchFamily="2" charset="0"/>
              </a:rPr>
              <a:t>Climate change </a:t>
            </a:r>
          </a:p>
          <a:p>
            <a:pPr lvl="2"/>
            <a:r>
              <a:rPr lang="en-US" sz="1900" dirty="0" smtClean="0">
                <a:latin typeface="MV Boli" panose="02000500030200090000" pitchFamily="2" charset="0"/>
                <a:cs typeface="MV Boli" panose="02000500030200090000" pitchFamily="2" charset="0"/>
              </a:rPr>
              <a:t>Orbital Eccentricity varies between 1</a:t>
            </a:r>
            <a:r>
              <a:rPr lang="en-US" sz="1900" dirty="0" smtClean="0">
                <a:latin typeface="+mj-lt"/>
                <a:cs typeface="MV Boli" panose="02000500030200090000" pitchFamily="2" charset="0"/>
              </a:rPr>
              <a:t>.</a:t>
            </a:r>
            <a:r>
              <a:rPr lang="en-US" sz="1900" dirty="0" smtClean="0">
                <a:latin typeface="MV Boli" panose="02000500030200090000" pitchFamily="2" charset="0"/>
                <a:cs typeface="MV Boli" panose="02000500030200090000" pitchFamily="2" charset="0"/>
              </a:rPr>
              <a:t>36 - 1</a:t>
            </a:r>
            <a:r>
              <a:rPr lang="en-US" sz="1900" dirty="0" smtClean="0">
                <a:latin typeface="+mj-lt"/>
                <a:cs typeface="MV Boli" panose="02000500030200090000" pitchFamily="2" charset="0"/>
              </a:rPr>
              <a:t>.</a:t>
            </a:r>
            <a:r>
              <a:rPr lang="en-US" sz="1900" dirty="0" smtClean="0">
                <a:latin typeface="MV Boli" panose="02000500030200090000" pitchFamily="2" charset="0"/>
                <a:cs typeface="MV Boli" panose="02000500030200090000" pitchFamily="2" charset="0"/>
              </a:rPr>
              <a:t>64 AU over a year</a:t>
            </a:r>
          </a:p>
          <a:p>
            <a:pPr lvl="1"/>
            <a:r>
              <a:rPr lang="en-US" sz="2100" dirty="0" smtClean="0">
                <a:latin typeface="MV Boli" panose="02000500030200090000" pitchFamily="2" charset="0"/>
                <a:cs typeface="MV Boli" panose="02000500030200090000" pitchFamily="2" charset="0"/>
              </a:rPr>
              <a:t>Ice age</a:t>
            </a:r>
          </a:p>
          <a:p>
            <a:pPr lvl="1"/>
            <a:r>
              <a:rPr lang="en-US" sz="2100" dirty="0" smtClean="0">
                <a:latin typeface="MV Boli" panose="02000500030200090000" pitchFamily="2" charset="0"/>
                <a:cs typeface="MV Boli" panose="02000500030200090000" pitchFamily="2" charset="0"/>
              </a:rPr>
              <a:t>Ice migration at various changes of tilt</a:t>
            </a:r>
          </a:p>
          <a:p>
            <a:pPr lvl="1"/>
            <a:r>
              <a:rPr lang="en-US" sz="2100" dirty="0" smtClean="0">
                <a:latin typeface="MV Boli" panose="02000500030200090000" pitchFamily="2" charset="0"/>
                <a:cs typeface="MV Boli" panose="02000500030200090000" pitchFamily="2" charset="0"/>
              </a:rPr>
              <a:t>Atmosphere/Magnetosphere</a:t>
            </a:r>
          </a:p>
          <a:p>
            <a:pPr lvl="1"/>
            <a:r>
              <a:rPr lang="en-US" sz="2100" dirty="0" smtClean="0">
                <a:latin typeface="MV Boli" panose="02000500030200090000" pitchFamily="2" charset="0"/>
                <a:cs typeface="MV Boli" panose="02000500030200090000" pitchFamily="2" charset="0"/>
              </a:rPr>
              <a:t>Pressure Variation at various changes of tilt</a:t>
            </a:r>
          </a:p>
          <a:p>
            <a:pPr lvl="1"/>
            <a:r>
              <a:rPr lang="en-US" sz="2100" dirty="0" smtClean="0">
                <a:latin typeface="MV Boli" panose="02000500030200090000" pitchFamily="2" charset="0"/>
                <a:cs typeface="MV Boli" panose="02000500030200090000" pitchFamily="2" charset="0"/>
              </a:rPr>
              <a:t>Rock Layering possible correlation</a:t>
            </a:r>
          </a:p>
          <a:p>
            <a:pPr marL="457200" lvl="1" indent="0">
              <a:buNone/>
            </a:pPr>
            <a:endParaRPr lang="en-US" sz="2100" dirty="0" smtClean="0">
              <a:latin typeface="MV Boli" panose="02000500030200090000" pitchFamily="2" charset="0"/>
              <a:cs typeface="MV Boli" panose="02000500030200090000" pitchFamily="2" charset="0"/>
            </a:endParaRPr>
          </a:p>
          <a:p>
            <a:r>
              <a:rPr lang="en-US" sz="2000" b="1" dirty="0" smtClean="0">
                <a:latin typeface="CountryBlueprint" panose="00000400000000000000" pitchFamily="2" charset="2"/>
                <a:cs typeface="MV Boli" panose="02000500030200090000" pitchFamily="2" charset="0"/>
              </a:rPr>
              <a:t>Water</a:t>
            </a:r>
          </a:p>
          <a:p>
            <a:pPr lvl="1"/>
            <a:r>
              <a:rPr lang="en-US" sz="2100" dirty="0" smtClean="0">
                <a:latin typeface="MV Boli" panose="02000500030200090000" pitchFamily="2" charset="0"/>
                <a:cs typeface="MV Boli" panose="02000500030200090000" pitchFamily="2" charset="0"/>
              </a:rPr>
              <a:t>Ancient Lakes/Rivers</a:t>
            </a:r>
          </a:p>
          <a:p>
            <a:pPr lvl="1"/>
            <a:r>
              <a:rPr lang="en-US" sz="2100" dirty="0" smtClean="0">
                <a:latin typeface="MV Boli" panose="02000500030200090000" pitchFamily="2" charset="0"/>
                <a:cs typeface="MV Boli" panose="02000500030200090000" pitchFamily="2" charset="0"/>
              </a:rPr>
              <a:t>Polar ice caps hold water ice too as much as </a:t>
            </a:r>
            <a:r>
              <a:rPr lang="en-US" sz="2100" dirty="0">
                <a:latin typeface="MV Boli" panose="02000500030200090000" pitchFamily="2" charset="0"/>
                <a:cs typeface="MV Boli" panose="02000500030200090000" pitchFamily="2" charset="0"/>
              </a:rPr>
              <a:t>L</a:t>
            </a:r>
            <a:r>
              <a:rPr lang="en-US" sz="2100" dirty="0" smtClean="0">
                <a:latin typeface="MV Boli" panose="02000500030200090000" pitchFamily="2" charset="0"/>
                <a:cs typeface="MV Boli" panose="02000500030200090000" pitchFamily="2" charset="0"/>
              </a:rPr>
              <a:t>ake Ontario</a:t>
            </a:r>
          </a:p>
          <a:p>
            <a:endParaRPr lang="en-US" dirty="0"/>
          </a:p>
        </p:txBody>
      </p:sp>
    </p:spTree>
    <p:extLst>
      <p:ext uri="{BB962C8B-B14F-4D97-AF65-F5344CB8AC3E}">
        <p14:creationId xmlns:p14="http://schemas.microsoft.com/office/powerpoint/2010/main" val="20356333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untryBlueprint" panose="00000400000000000000" pitchFamily="2" charset="2"/>
                <a:cs typeface="MV Boli" panose="02000500030200090000" pitchFamily="2" charset="0"/>
              </a:rPr>
              <a:t>Tilt of Mars Rotation </a:t>
            </a:r>
            <a:r>
              <a:rPr lang="en-US" b="1" dirty="0" smtClean="0">
                <a:latin typeface="CountryBlueprint" panose="00000400000000000000" pitchFamily="2" charset="2"/>
                <a:cs typeface="MV Boli" panose="02000500030200090000" pitchFamily="2" charset="0"/>
              </a:rPr>
              <a:t>Axis</a:t>
            </a:r>
            <a:endParaRPr lang="en-US" dirty="0"/>
          </a:p>
        </p:txBody>
      </p:sp>
      <p:sp>
        <p:nvSpPr>
          <p:cNvPr id="3" name="Content Placeholder 2"/>
          <p:cNvSpPr>
            <a:spLocks noGrp="1"/>
          </p:cNvSpPr>
          <p:nvPr>
            <p:ph idx="1"/>
          </p:nvPr>
        </p:nvSpPr>
        <p:spPr>
          <a:xfrm>
            <a:off x="685801" y="2142067"/>
            <a:ext cx="10131425" cy="4423986"/>
          </a:xfrm>
        </p:spPr>
        <p:txBody>
          <a:bodyPr>
            <a:normAutofit fontScale="92500" lnSpcReduction="20000"/>
          </a:bodyPr>
          <a:lstStyle/>
          <a:p>
            <a:pPr lvl="1"/>
            <a:r>
              <a:rPr lang="en-US" sz="2400" b="1" dirty="0">
                <a:latin typeface="CountryBlueprint" panose="00000400000000000000" pitchFamily="2" charset="2"/>
                <a:cs typeface="MV Boli" panose="02000500030200090000" pitchFamily="2" charset="0"/>
              </a:rPr>
              <a:t>Tilt of Mars Rotation </a:t>
            </a:r>
            <a:r>
              <a:rPr lang="en-US" sz="2400" b="1" dirty="0" smtClean="0">
                <a:latin typeface="CountryBlueprint" panose="00000400000000000000" pitchFamily="2" charset="2"/>
                <a:cs typeface="MV Boli" panose="02000500030200090000" pitchFamily="2" charset="0"/>
              </a:rPr>
              <a:t>Axis</a:t>
            </a:r>
          </a:p>
          <a:p>
            <a:pPr lvl="2"/>
            <a:r>
              <a:rPr lang="en-US" sz="2000" dirty="0" smtClean="0">
                <a:latin typeface="MV Boli" panose="02000500030200090000" pitchFamily="2" charset="0"/>
                <a:cs typeface="MV Boli" panose="02000500030200090000" pitchFamily="2" charset="0"/>
              </a:rPr>
              <a:t>0</a:t>
            </a:r>
            <a:r>
              <a:rPr lang="en-US" sz="2000" dirty="0">
                <a:latin typeface="MV Boli" panose="02000500030200090000" pitchFamily="2" charset="0"/>
                <a:cs typeface="MV Boli" panose="02000500030200090000" pitchFamily="2" charset="0"/>
              </a:rPr>
              <a:t>º</a:t>
            </a:r>
            <a:r>
              <a:rPr lang="en-US" sz="2000" dirty="0" smtClean="0">
                <a:latin typeface="MV Boli" panose="02000500030200090000" pitchFamily="2" charset="0"/>
                <a:cs typeface="MV Boli" panose="02000500030200090000" pitchFamily="2" charset="0"/>
              </a:rPr>
              <a:t> - 60º</a:t>
            </a:r>
            <a:r>
              <a:rPr lang="en-US" sz="2000" dirty="0">
                <a:latin typeface="MV Boli" panose="02000500030200090000" pitchFamily="2" charset="0"/>
                <a:cs typeface="MV Boli" panose="02000500030200090000" pitchFamily="2" charset="0"/>
              </a:rPr>
              <a:t> </a:t>
            </a:r>
            <a:r>
              <a:rPr lang="en-US" sz="2000" dirty="0" smtClean="0">
                <a:latin typeface="MV Boli" panose="02000500030200090000" pitchFamily="2" charset="0"/>
                <a:cs typeface="MV Boli" panose="02000500030200090000" pitchFamily="2" charset="0"/>
              </a:rPr>
              <a:t>over just a few million year</a:t>
            </a:r>
            <a:r>
              <a:rPr lang="en-US" sz="1900" dirty="0" smtClean="0">
                <a:latin typeface="MV Boli" panose="02000500030200090000" pitchFamily="2" charset="0"/>
                <a:cs typeface="MV Boli" panose="02000500030200090000" pitchFamily="2" charset="0"/>
              </a:rPr>
              <a:t>s</a:t>
            </a:r>
          </a:p>
          <a:p>
            <a:pPr lvl="3"/>
            <a:r>
              <a:rPr lang="en-US" sz="1700" dirty="0" smtClean="0">
                <a:latin typeface="MV Boli" panose="02000500030200090000" pitchFamily="2" charset="0"/>
                <a:cs typeface="MV Boli" panose="02000500030200090000" pitchFamily="2" charset="0"/>
              </a:rPr>
              <a:t>High tilt angle = Polar ice caps melt </a:t>
            </a:r>
          </a:p>
          <a:p>
            <a:pPr lvl="3"/>
            <a:r>
              <a:rPr lang="en-US" sz="1700" dirty="0" smtClean="0">
                <a:latin typeface="MV Boli" panose="02000500030200090000" pitchFamily="2" charset="0"/>
                <a:cs typeface="MV Boli" panose="02000500030200090000" pitchFamily="2" charset="0"/>
              </a:rPr>
              <a:t>Low tilt angle = Atmosphere may freeze</a:t>
            </a:r>
          </a:p>
          <a:p>
            <a:pPr lvl="2"/>
            <a:r>
              <a:rPr lang="en-US" sz="1900" dirty="0" smtClean="0">
                <a:latin typeface="MV Boli" panose="02000500030200090000" pitchFamily="2" charset="0"/>
                <a:cs typeface="MV Boli" panose="02000500030200090000" pitchFamily="2" charset="0"/>
              </a:rPr>
              <a:t>Earths Large moon keeps this extreme tilt fluctuations from occurring</a:t>
            </a:r>
          </a:p>
          <a:p>
            <a:pPr marL="1371600" lvl="3" indent="0">
              <a:buNone/>
            </a:pPr>
            <a:endParaRPr lang="en-US" sz="1700" dirty="0" smtClean="0">
              <a:latin typeface="MV Boli" panose="02000500030200090000" pitchFamily="2" charset="0"/>
              <a:cs typeface="MV Boli" panose="02000500030200090000" pitchFamily="2" charset="0"/>
            </a:endParaRPr>
          </a:p>
          <a:p>
            <a:pPr lvl="1"/>
            <a:r>
              <a:rPr lang="en-US" sz="2600" b="1" dirty="0" smtClean="0">
                <a:latin typeface="CountryBlueprint" panose="00000400000000000000" pitchFamily="2" charset="2"/>
                <a:cs typeface="MV Boli" panose="02000500030200090000" pitchFamily="2" charset="0"/>
              </a:rPr>
              <a:t>Climate </a:t>
            </a:r>
            <a:r>
              <a:rPr lang="en-US" sz="2600" b="1" dirty="0">
                <a:latin typeface="CountryBlueprint" panose="00000400000000000000" pitchFamily="2" charset="2"/>
                <a:cs typeface="MV Boli" panose="02000500030200090000" pitchFamily="2" charset="0"/>
              </a:rPr>
              <a:t>change</a:t>
            </a:r>
          </a:p>
          <a:p>
            <a:pPr lvl="2"/>
            <a:r>
              <a:rPr lang="en-US" sz="1900" dirty="0">
                <a:latin typeface="MV Boli" panose="02000500030200090000" pitchFamily="2" charset="0"/>
                <a:cs typeface="MV Boli" panose="02000500030200090000" pitchFamily="2" charset="0"/>
              </a:rPr>
              <a:t>Ice age</a:t>
            </a:r>
          </a:p>
          <a:p>
            <a:pPr lvl="2"/>
            <a:r>
              <a:rPr lang="en-US" sz="1900" dirty="0">
                <a:latin typeface="MV Boli" panose="02000500030200090000" pitchFamily="2" charset="0"/>
                <a:cs typeface="MV Boli" panose="02000500030200090000" pitchFamily="2" charset="0"/>
              </a:rPr>
              <a:t>Ice migration at various changes of tilt</a:t>
            </a:r>
          </a:p>
          <a:p>
            <a:pPr lvl="2"/>
            <a:r>
              <a:rPr lang="en-US" sz="1900" dirty="0">
                <a:latin typeface="MV Boli" panose="02000500030200090000" pitchFamily="2" charset="0"/>
                <a:cs typeface="MV Boli" panose="02000500030200090000" pitchFamily="2" charset="0"/>
              </a:rPr>
              <a:t>Atmosphere/Magnetosphere</a:t>
            </a:r>
          </a:p>
          <a:p>
            <a:pPr lvl="2"/>
            <a:r>
              <a:rPr lang="en-US" sz="1900" dirty="0">
                <a:latin typeface="MV Boli" panose="02000500030200090000" pitchFamily="2" charset="0"/>
                <a:cs typeface="MV Boli" panose="02000500030200090000" pitchFamily="2" charset="0"/>
              </a:rPr>
              <a:t>Pressure Variation at various changes of tilt</a:t>
            </a:r>
          </a:p>
          <a:p>
            <a:pPr lvl="2"/>
            <a:r>
              <a:rPr lang="en-US" sz="1900" dirty="0">
                <a:latin typeface="MV Boli" panose="02000500030200090000" pitchFamily="2" charset="0"/>
                <a:cs typeface="MV Boli" panose="02000500030200090000" pitchFamily="2" charset="0"/>
              </a:rPr>
              <a:t>Rock Layering possible correlation</a:t>
            </a:r>
          </a:p>
          <a:p>
            <a:endParaRPr lang="en-US" dirty="0"/>
          </a:p>
        </p:txBody>
      </p:sp>
    </p:spTree>
    <p:extLst>
      <p:ext uri="{BB962C8B-B14F-4D97-AF65-F5344CB8AC3E}">
        <p14:creationId xmlns:p14="http://schemas.microsoft.com/office/powerpoint/2010/main" val="2127476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a:r>
              <a:rPr lang="en-US" sz="3600" b="1" kern="1200" cap="all" dirty="0">
                <a:ln w="3175" cmpd="sng">
                  <a:noFill/>
                </a:ln>
                <a:solidFill>
                  <a:prstClr val="white"/>
                </a:solidFill>
                <a:latin typeface="CountryBlueprint" panose="00000400000000000000" pitchFamily="2" charset="2"/>
                <a:ea typeface="+mj-ea"/>
                <a:cs typeface="MV Boli" panose="02000500030200090000" pitchFamily="2" charset="0"/>
              </a:rPr>
              <a:t>Tilt of Mars Rotation </a:t>
            </a:r>
            <a:r>
              <a:rPr lang="en-US" sz="3600" b="1" kern="1200" cap="all" dirty="0" smtClean="0">
                <a:ln w="3175" cmpd="sng">
                  <a:noFill/>
                </a:ln>
                <a:solidFill>
                  <a:prstClr val="white"/>
                </a:solidFill>
                <a:latin typeface="CountryBlueprint" panose="00000400000000000000" pitchFamily="2" charset="2"/>
                <a:ea typeface="+mj-ea"/>
                <a:cs typeface="MV Boli" panose="02000500030200090000" pitchFamily="2" charset="0"/>
              </a:rPr>
              <a:t>Axis</a:t>
            </a:r>
            <a:endParaRPr lang="en-US" dirty="0"/>
          </a:p>
        </p:txBody>
      </p:sp>
      <p:sp>
        <p:nvSpPr>
          <p:cNvPr id="3" name="Content Placeholder 2"/>
          <p:cNvSpPr>
            <a:spLocks noGrp="1"/>
          </p:cNvSpPr>
          <p:nvPr>
            <p:ph idx="1"/>
          </p:nvPr>
        </p:nvSpPr>
        <p:spPr>
          <a:xfrm>
            <a:off x="685801" y="2142067"/>
            <a:ext cx="11135298" cy="4291784"/>
          </a:xfrm>
        </p:spPr>
        <p:txBody>
          <a:bodyPr>
            <a:noAutofit/>
          </a:bodyPr>
          <a:lstStyle/>
          <a:p>
            <a:r>
              <a:rPr lang="en-US" sz="2400" b="1" dirty="0">
                <a:latin typeface="CountryBlueprint" panose="00000400000000000000" pitchFamily="2" charset="2"/>
              </a:rPr>
              <a:t>Ice Age </a:t>
            </a:r>
            <a:endParaRPr lang="en-US" sz="2400" b="1" dirty="0" smtClean="0">
              <a:latin typeface="CountryBlueprint" panose="00000400000000000000" pitchFamily="2" charset="2"/>
            </a:endParaRPr>
          </a:p>
          <a:p>
            <a:pPr lvl="1"/>
            <a:r>
              <a:rPr lang="en-US" sz="1800" dirty="0" smtClean="0">
                <a:latin typeface="MV Boli" panose="02000500030200090000" pitchFamily="2" charset="0"/>
                <a:cs typeface="MV Boli" panose="02000500030200090000" pitchFamily="2" charset="0"/>
              </a:rPr>
              <a:t>NASA's </a:t>
            </a:r>
            <a:r>
              <a:rPr lang="en-US" sz="1800" dirty="0">
                <a:latin typeface="MV Boli" panose="02000500030200090000" pitchFamily="2" charset="0"/>
                <a:cs typeface="MV Boli" panose="02000500030200090000" pitchFamily="2" charset="0"/>
              </a:rPr>
              <a:t>Mars Global Surveyor and Mars Odyssey missions have provided evidence of a relatively recent ice age on </a:t>
            </a:r>
            <a:r>
              <a:rPr lang="en-US" sz="1800" dirty="0" smtClean="0">
                <a:latin typeface="MV Boli" panose="02000500030200090000" pitchFamily="2" charset="0"/>
                <a:cs typeface="MV Boli" panose="02000500030200090000" pitchFamily="2" charset="0"/>
              </a:rPr>
              <a:t>Mars</a:t>
            </a:r>
          </a:p>
          <a:p>
            <a:pPr lvl="1"/>
            <a:r>
              <a:rPr lang="en-US" sz="1800" dirty="0" smtClean="0">
                <a:latin typeface="MV Boli" panose="02000500030200090000" pitchFamily="2" charset="0"/>
                <a:cs typeface="MV Boli" panose="02000500030200090000" pitchFamily="2" charset="0"/>
              </a:rPr>
              <a:t>Martian </a:t>
            </a:r>
            <a:r>
              <a:rPr lang="en-US" sz="1800" dirty="0">
                <a:latin typeface="MV Boli" panose="02000500030200090000" pitchFamily="2" charset="0"/>
                <a:cs typeface="MV Boli" panose="02000500030200090000" pitchFamily="2" charset="0"/>
              </a:rPr>
              <a:t>ice age waxes when the poles </a:t>
            </a:r>
            <a:r>
              <a:rPr lang="en-US" sz="1800" dirty="0" smtClean="0">
                <a:latin typeface="MV Boli" panose="02000500030200090000" pitchFamily="2" charset="0"/>
                <a:cs typeface="MV Boli" panose="02000500030200090000" pitchFamily="2" charset="0"/>
              </a:rPr>
              <a:t>warm, and </a:t>
            </a:r>
            <a:r>
              <a:rPr lang="en-US" sz="1800" dirty="0">
                <a:latin typeface="MV Boli" panose="02000500030200090000" pitchFamily="2" charset="0"/>
                <a:cs typeface="MV Boli" panose="02000500030200090000" pitchFamily="2" charset="0"/>
              </a:rPr>
              <a:t>water vapor is transported toward lower </a:t>
            </a:r>
            <a:r>
              <a:rPr lang="en-US" sz="1800" dirty="0" smtClean="0">
                <a:latin typeface="MV Boli" panose="02000500030200090000" pitchFamily="2" charset="0"/>
                <a:cs typeface="MV Boli" panose="02000500030200090000" pitchFamily="2" charset="0"/>
              </a:rPr>
              <a:t>latitudes</a:t>
            </a:r>
          </a:p>
          <a:p>
            <a:pPr lvl="1"/>
            <a:r>
              <a:rPr lang="en-US" sz="1800" dirty="0" smtClean="0">
                <a:latin typeface="MV Boli" panose="02000500030200090000" pitchFamily="2" charset="0"/>
                <a:cs typeface="MV Boli" panose="02000500030200090000" pitchFamily="2" charset="0"/>
              </a:rPr>
              <a:t>Martian </a:t>
            </a:r>
            <a:r>
              <a:rPr lang="en-US" sz="1800" dirty="0">
                <a:latin typeface="MV Boli" panose="02000500030200090000" pitchFamily="2" charset="0"/>
                <a:cs typeface="MV Boli" panose="02000500030200090000" pitchFamily="2" charset="0"/>
              </a:rPr>
              <a:t>ice ages wane when the poles cool and lock water into polar </a:t>
            </a:r>
            <a:r>
              <a:rPr lang="en-US" sz="1800" dirty="0" smtClean="0">
                <a:latin typeface="MV Boli" panose="02000500030200090000" pitchFamily="2" charset="0"/>
                <a:cs typeface="MV Boli" panose="02000500030200090000" pitchFamily="2" charset="0"/>
              </a:rPr>
              <a:t>icecaps</a:t>
            </a:r>
          </a:p>
          <a:p>
            <a:pPr lvl="1"/>
            <a:r>
              <a:rPr lang="en-US" sz="1800" dirty="0" smtClean="0">
                <a:latin typeface="MV Boli" panose="02000500030200090000" pitchFamily="2" charset="0"/>
                <a:cs typeface="MV Boli" panose="02000500030200090000" pitchFamily="2" charset="0"/>
              </a:rPr>
              <a:t>Estimated </a:t>
            </a:r>
            <a:r>
              <a:rPr lang="en-US" sz="1800" dirty="0">
                <a:latin typeface="MV Boli" panose="02000500030200090000" pitchFamily="2" charset="0"/>
                <a:cs typeface="MV Boli" panose="02000500030200090000" pitchFamily="2" charset="0"/>
              </a:rPr>
              <a:t>the most recent ice age occurred just 400 thousand to 2.1 million years </a:t>
            </a:r>
            <a:r>
              <a:rPr lang="en-US" sz="1800" dirty="0" smtClean="0">
                <a:latin typeface="MV Boli" panose="02000500030200090000" pitchFamily="2" charset="0"/>
                <a:cs typeface="MV Boli" panose="02000500030200090000" pitchFamily="2" charset="0"/>
              </a:rPr>
              <a:t>ago</a:t>
            </a:r>
          </a:p>
          <a:p>
            <a:pPr lvl="1"/>
            <a:r>
              <a:rPr lang="en-US" sz="1800" dirty="0" smtClean="0">
                <a:latin typeface="MV Boli" panose="02000500030200090000" pitchFamily="2" charset="0"/>
                <a:cs typeface="MV Boli" panose="02000500030200090000" pitchFamily="2" charset="0"/>
              </a:rPr>
              <a:t>During </a:t>
            </a:r>
            <a:r>
              <a:rPr lang="en-US" sz="1800" dirty="0">
                <a:latin typeface="MV Boli" panose="02000500030200090000" pitchFamily="2" charset="0"/>
                <a:cs typeface="MV Boli" panose="02000500030200090000" pitchFamily="2" charset="0"/>
              </a:rPr>
              <a:t>a Martian ice </a:t>
            </a:r>
            <a:r>
              <a:rPr lang="en-US" sz="1800" dirty="0" smtClean="0">
                <a:latin typeface="MV Boli" panose="02000500030200090000" pitchFamily="2" charset="0"/>
                <a:cs typeface="MV Boli" panose="02000500030200090000" pitchFamily="2" charset="0"/>
              </a:rPr>
              <a:t>age</a:t>
            </a:r>
            <a:r>
              <a:rPr lang="en-US" sz="1800" dirty="0">
                <a:latin typeface="MV Boli" panose="02000500030200090000" pitchFamily="2" charset="0"/>
                <a:cs typeface="MV Boli" panose="02000500030200090000" pitchFamily="2" charset="0"/>
              </a:rPr>
              <a:t>:</a:t>
            </a:r>
            <a:endParaRPr lang="en-US" sz="1800" dirty="0" smtClean="0">
              <a:latin typeface="MV Boli" panose="02000500030200090000" pitchFamily="2" charset="0"/>
              <a:cs typeface="MV Boli" panose="02000500030200090000" pitchFamily="2" charset="0"/>
            </a:endParaRPr>
          </a:p>
          <a:p>
            <a:pPr lvl="2"/>
            <a:r>
              <a:rPr lang="en-US" sz="1600" b="1" dirty="0" smtClean="0">
                <a:latin typeface="CountryBlueprint" panose="00000400000000000000" pitchFamily="2" charset="2"/>
              </a:rPr>
              <a:t>polar </a:t>
            </a:r>
            <a:r>
              <a:rPr lang="en-US" sz="1600" b="1" dirty="0">
                <a:latin typeface="CountryBlueprint" panose="00000400000000000000" pitchFamily="2" charset="2"/>
              </a:rPr>
              <a:t>warming drives water vapor from polar ice into the </a:t>
            </a:r>
            <a:r>
              <a:rPr lang="en-US" sz="1600" b="1" dirty="0" smtClean="0">
                <a:latin typeface="CountryBlueprint" panose="00000400000000000000" pitchFamily="2" charset="2"/>
              </a:rPr>
              <a:t>atmosphere</a:t>
            </a:r>
            <a:endParaRPr lang="en-US" sz="1600" b="1" dirty="0">
              <a:latin typeface="CountryBlueprint" panose="00000400000000000000" pitchFamily="2" charset="2"/>
            </a:endParaRPr>
          </a:p>
          <a:p>
            <a:pPr lvl="2"/>
            <a:r>
              <a:rPr lang="en-US" sz="1600" b="1" dirty="0" smtClean="0">
                <a:latin typeface="CountryBlueprint" panose="00000400000000000000" pitchFamily="2" charset="2"/>
              </a:rPr>
              <a:t>The </a:t>
            </a:r>
            <a:r>
              <a:rPr lang="en-US" sz="1600" b="1" dirty="0">
                <a:latin typeface="CountryBlueprint" panose="00000400000000000000" pitchFamily="2" charset="2"/>
              </a:rPr>
              <a:t>water comes back to ground at lower latitudes as deposits of frost or snow mixed generously with </a:t>
            </a:r>
            <a:r>
              <a:rPr lang="en-US" sz="1600" b="1" dirty="0" smtClean="0">
                <a:latin typeface="CountryBlueprint" panose="00000400000000000000" pitchFamily="2" charset="2"/>
              </a:rPr>
              <a:t>dust</a:t>
            </a:r>
          </a:p>
          <a:p>
            <a:pPr lvl="2"/>
            <a:r>
              <a:rPr lang="en-US" sz="1600" b="1" dirty="0" smtClean="0">
                <a:latin typeface="CountryBlueprint" panose="00000400000000000000" pitchFamily="2" charset="2"/>
              </a:rPr>
              <a:t>This </a:t>
            </a:r>
            <a:r>
              <a:rPr lang="en-US" sz="1600" b="1" dirty="0">
                <a:latin typeface="CountryBlueprint" panose="00000400000000000000" pitchFamily="2" charset="2"/>
              </a:rPr>
              <a:t>ice-rich mantle, a few meters thick, smoothes the contours of the </a:t>
            </a:r>
            <a:r>
              <a:rPr lang="en-US" sz="1600" b="1" dirty="0" smtClean="0">
                <a:latin typeface="CountryBlueprint" panose="00000400000000000000" pitchFamily="2" charset="2"/>
              </a:rPr>
              <a:t>land</a:t>
            </a:r>
          </a:p>
          <a:p>
            <a:pPr lvl="2"/>
            <a:r>
              <a:rPr lang="en-US" sz="1600" b="1" dirty="0" smtClean="0">
                <a:latin typeface="CountryBlueprint" panose="00000400000000000000" pitchFamily="2" charset="2"/>
              </a:rPr>
              <a:t>When </a:t>
            </a:r>
            <a:r>
              <a:rPr lang="en-US" sz="1600" b="1" dirty="0">
                <a:latin typeface="CountryBlueprint" panose="00000400000000000000" pitchFamily="2" charset="2"/>
              </a:rPr>
              <a:t>ice at the top of the mantling layer sublimes back into the atmosphere, it leaves behind </a:t>
            </a:r>
            <a:r>
              <a:rPr lang="en-US" sz="1600" b="1" dirty="0" smtClean="0">
                <a:latin typeface="CountryBlueprint" panose="00000400000000000000" pitchFamily="2" charset="2"/>
              </a:rPr>
              <a:t>dust </a:t>
            </a:r>
            <a:r>
              <a:rPr lang="en-US" sz="1600" b="1" dirty="0">
                <a:latin typeface="CountryBlueprint" panose="00000400000000000000" pitchFamily="2" charset="2"/>
              </a:rPr>
              <a:t>which forms an insulating layer </a:t>
            </a:r>
            <a:r>
              <a:rPr lang="en-US" sz="1600" b="1" dirty="0" smtClean="0">
                <a:latin typeface="CountryBlueprint" panose="00000400000000000000" pitchFamily="2" charset="2"/>
              </a:rPr>
              <a:t>over </a:t>
            </a:r>
            <a:r>
              <a:rPr lang="en-US" sz="1600" b="1" dirty="0">
                <a:latin typeface="CountryBlueprint" panose="00000400000000000000" pitchFamily="2" charset="2"/>
              </a:rPr>
              <a:t>remaining </a:t>
            </a:r>
            <a:r>
              <a:rPr lang="en-US" sz="1600" b="1" dirty="0" smtClean="0">
                <a:latin typeface="CountryBlueprint" panose="00000400000000000000" pitchFamily="2" charset="2"/>
              </a:rPr>
              <a:t>ice</a:t>
            </a:r>
            <a:r>
              <a:rPr lang="en-US" sz="1600" dirty="0">
                <a:latin typeface="CountryBlueprint" panose="00000400000000000000" pitchFamily="2" charset="2"/>
              </a:rPr>
              <a:t/>
            </a:r>
            <a:br>
              <a:rPr lang="en-US" sz="1600" dirty="0">
                <a:latin typeface="CountryBlueprint" panose="00000400000000000000" pitchFamily="2" charset="2"/>
              </a:rPr>
            </a:br>
            <a:endParaRPr lang="en-US" sz="1600" dirty="0">
              <a:latin typeface="CountryBlueprint" panose="00000400000000000000" pitchFamily="2" charset="2"/>
            </a:endParaRPr>
          </a:p>
        </p:txBody>
      </p:sp>
    </p:spTree>
    <p:extLst>
      <p:ext uri="{BB962C8B-B14F-4D97-AF65-F5344CB8AC3E}">
        <p14:creationId xmlns:p14="http://schemas.microsoft.com/office/powerpoint/2010/main" val="8262114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1820</TotalTime>
  <Words>2089</Words>
  <Application>Microsoft Office PowerPoint</Application>
  <PresentationFormat>Widescreen</PresentationFormat>
  <Paragraphs>234</Paragraphs>
  <Slides>21</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CountryBlueprint</vt:lpstr>
      <vt:lpstr>MV Boli</vt:lpstr>
      <vt:lpstr>Celestial</vt:lpstr>
      <vt:lpstr>Exploration of mars via  unmanned spacecraft </vt:lpstr>
      <vt:lpstr>Background</vt:lpstr>
      <vt:lpstr>Mission Types </vt:lpstr>
      <vt:lpstr>MAVEN</vt:lpstr>
      <vt:lpstr>Curiosity</vt:lpstr>
      <vt:lpstr> </vt:lpstr>
      <vt:lpstr>Findings </vt:lpstr>
      <vt:lpstr>Tilt of Mars Rotation Axis</vt:lpstr>
      <vt:lpstr>Tilt of Mars Rotation Axis</vt:lpstr>
      <vt:lpstr>Tilt of Mars Rotation Axis</vt:lpstr>
      <vt:lpstr>Tilt of Mars Rotation Axis</vt:lpstr>
      <vt:lpstr>Tilt of Mars Rotation Axis</vt:lpstr>
      <vt:lpstr>Tilt of Mars Rotation Axis</vt:lpstr>
      <vt:lpstr>Tilt of Mars Rotation Axis</vt:lpstr>
      <vt:lpstr>Tilt of Mars Rotation Axis</vt:lpstr>
      <vt:lpstr>Water</vt:lpstr>
      <vt:lpstr>Water</vt:lpstr>
      <vt:lpstr>Water</vt:lpstr>
      <vt:lpstr>References</vt:lpstr>
      <vt:lpstr>Questions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Exploration of mars via unmanned spacecraft</dc:title>
  <dc:creator>David Wallie</dc:creator>
  <cp:lastModifiedBy>David Wallie</cp:lastModifiedBy>
  <cp:revision>35</cp:revision>
  <cp:lastPrinted>2014-12-11T05:04:47Z</cp:lastPrinted>
  <dcterms:created xsi:type="dcterms:W3CDTF">2014-12-10T16:37:27Z</dcterms:created>
  <dcterms:modified xsi:type="dcterms:W3CDTF">2014-12-11T22:58:00Z</dcterms:modified>
</cp:coreProperties>
</file>